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notesSlides/notesSlide13.xml" ContentType="application/vnd.openxmlformats-officedocument.presentationml.notesSlide+xml"/>
  <Override PartName="/ppt/media/image50.jpg" ContentType="image/jpg"/>
  <Override PartName="/ppt/media/image53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2.jpg" ContentType="image/jpg"/>
  <Override PartName="/ppt/media/image63.jpg" ContentType="image/jpg"/>
  <Override PartName="/ppt/notesSlides/notesSlide14.xml" ContentType="application/vnd.openxmlformats-officedocument.presentationml.notesSlide+xml"/>
  <Override PartName="/ppt/media/image64.jpg" ContentType="image/jpg"/>
  <Override PartName="/ppt/media/image66.jpg" ContentType="image/jpg"/>
  <Override PartName="/ppt/media/image67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69.jpg" ContentType="image/jpg"/>
  <Override PartName="/ppt/media/image70.jpg" ContentType="image/jpg"/>
  <Override PartName="/ppt/notesSlides/notesSlide17.xml" ContentType="application/vnd.openxmlformats-officedocument.presentationml.notesSlide+xml"/>
  <Override PartName="/ppt/media/image71.jpg" ContentType="image/jpg"/>
  <Override PartName="/ppt/notesSlides/notesSlide18.xml" ContentType="application/vnd.openxmlformats-officedocument.presentationml.notesSlide+xml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79.jpg" ContentType="image/jpg"/>
  <Override PartName="/ppt/media/image80.jpg" ContentType="image/jpg"/>
  <Override PartName="/ppt/media/image81.jpg" ContentType="image/jpg"/>
  <Override PartName="/ppt/media/image82.jpg" ContentType="image/jpg"/>
  <Override PartName="/ppt/media/image83.jpg" ContentType="image/jpg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8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9"/>
  </p:notesMasterIdLst>
  <p:sldIdLst>
    <p:sldId id="377" r:id="rId3"/>
    <p:sldId id="266" r:id="rId4"/>
    <p:sldId id="272" r:id="rId5"/>
    <p:sldId id="274" r:id="rId6"/>
    <p:sldId id="273" r:id="rId7"/>
    <p:sldId id="292" r:id="rId8"/>
    <p:sldId id="293" r:id="rId9"/>
    <p:sldId id="291" r:id="rId10"/>
    <p:sldId id="294" r:id="rId11"/>
    <p:sldId id="310" r:id="rId12"/>
    <p:sldId id="311" r:id="rId13"/>
    <p:sldId id="313" r:id="rId14"/>
    <p:sldId id="314" r:id="rId15"/>
    <p:sldId id="312" r:id="rId16"/>
    <p:sldId id="315" r:id="rId17"/>
    <p:sldId id="316" r:id="rId18"/>
    <p:sldId id="333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9" r:id="rId30"/>
    <p:sldId id="305" r:id="rId31"/>
    <p:sldId id="306" r:id="rId32"/>
    <p:sldId id="317" r:id="rId33"/>
    <p:sldId id="318" r:id="rId34"/>
    <p:sldId id="319" r:id="rId35"/>
    <p:sldId id="320" r:id="rId36"/>
    <p:sldId id="321" r:id="rId37"/>
    <p:sldId id="322" r:id="rId38"/>
    <p:sldId id="334" r:id="rId39"/>
    <p:sldId id="335" r:id="rId40"/>
    <p:sldId id="323" r:id="rId41"/>
    <p:sldId id="324" r:id="rId42"/>
    <p:sldId id="325" r:id="rId43"/>
    <p:sldId id="336" r:id="rId44"/>
    <p:sldId id="337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8" r:id="rId53"/>
    <p:sldId id="339" r:id="rId54"/>
    <p:sldId id="340" r:id="rId55"/>
    <p:sldId id="341" r:id="rId56"/>
    <p:sldId id="342" r:id="rId57"/>
    <p:sldId id="343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A1A9D1-8A47-463F-8A59-9C4E6CD65D84}">
          <p14:sldIdLst>
            <p14:sldId id="377"/>
          </p14:sldIdLst>
        </p14:section>
        <p14:section name="Illusion Warm-up" id="{223FE6C7-A5C8-46A6-B81F-A0FE0A1AF387}">
          <p14:sldIdLst>
            <p14:sldId id="266"/>
            <p14:sldId id="272"/>
            <p14:sldId id="274"/>
            <p14:sldId id="273"/>
          </p14:sldIdLst>
        </p14:section>
        <p14:section name="Review" id="{6760F7C9-13D4-4679-9BF6-D08E9A424DB6}">
          <p14:sldIdLst>
            <p14:sldId id="292"/>
            <p14:sldId id="293"/>
            <p14:sldId id="291"/>
            <p14:sldId id="294"/>
          </p14:sldIdLst>
        </p14:section>
        <p14:section name="How do I know what to do next?" id="{9BE31075-6D46-4EDD-B0B0-2B02C87AB715}">
          <p14:sldIdLst>
            <p14:sldId id="310"/>
            <p14:sldId id="311"/>
            <p14:sldId id="313"/>
            <p14:sldId id="314"/>
            <p14:sldId id="312"/>
            <p14:sldId id="315"/>
            <p14:sldId id="316"/>
            <p14:sldId id="333"/>
          </p14:sldIdLst>
        </p14:section>
        <p14:section name="ObjectDetectors" id="{3ED585B2-1DF3-4487-8AFC-5F212DFB6915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9"/>
            <p14:sldId id="305"/>
            <p14:sldId id="306"/>
          </p14:sldIdLst>
        </p14:section>
        <p14:section name="Interesting CNN properties" id="{3FA42539-AC68-482E-9084-40F5B16D62C6}">
          <p14:sldIdLst>
            <p14:sldId id="317"/>
            <p14:sldId id="318"/>
            <p14:sldId id="319"/>
            <p14:sldId id="320"/>
            <p14:sldId id="321"/>
            <p14:sldId id="322"/>
            <p14:sldId id="334"/>
          </p14:sldIdLst>
        </p14:section>
        <p14:section name="Wait, they aren't _that_ good." id="{295AEAD6-4892-4EE8-B8F4-28A218BFC2D0}">
          <p14:sldIdLst>
            <p14:sldId id="335"/>
            <p14:sldId id="323"/>
            <p14:sldId id="324"/>
            <p14:sldId id="325"/>
            <p14:sldId id="336"/>
            <p14:sldId id="337"/>
          </p14:sldIdLst>
        </p14:section>
        <p14:section name="Still, some neat things" id="{0555AC94-1E38-4ED6-957C-1C3B5D7BDFF2}">
          <p14:sldIdLst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Style Transfer" id="{320F7536-08A8-4B67-8DCF-A67797F247D3}">
          <p14:sldIdLst>
            <p14:sldId id="338"/>
            <p14:sldId id="339"/>
            <p14:sldId id="340"/>
            <p14:sldId id="341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4" autoAdjust="0"/>
    <p:restoredTop sz="68471" autoAdjust="0"/>
  </p:normalViewPr>
  <p:slideViewPr>
    <p:cSldViewPr snapToGrid="0">
      <p:cViewPr varScale="1">
        <p:scale>
          <a:sx n="139" d="100"/>
          <a:sy n="139" d="100"/>
        </p:scale>
        <p:origin x="160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EE7D5-9FF1-4407-A7ED-7C41D8707D4D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562B9-0C9B-487D-A781-7574C08D2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?q=Nguyen+Deep+neural+networks+are+easily+fooled:+High+confidence+predictions+for+unrecognizable+image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F53C9-20BD-45B3-90B7-FE28A8A0589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error high? High bias problem. Model can’t represent the data.</a:t>
            </a:r>
          </a:p>
          <a:p>
            <a:r>
              <a:rPr lang="en-US" dirty="0"/>
              <a:t>Bigger model = more parameters</a:t>
            </a:r>
          </a:p>
          <a:p>
            <a:r>
              <a:rPr lang="en-US" dirty="0"/>
              <a:t>Train longer = make sure my algorithm is correct, e.g., learning rate, so on.</a:t>
            </a:r>
          </a:p>
          <a:p>
            <a:r>
              <a:rPr lang="en-US" dirty="0"/>
              <a:t>New architecture = complex.</a:t>
            </a:r>
          </a:p>
          <a:p>
            <a:endParaRPr lang="en-US" dirty="0"/>
          </a:p>
          <a:p>
            <a:r>
              <a:rPr lang="en-US" dirty="0"/>
              <a:t>Validation error high? High variance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F1C44-8468-42BA-A4C2-F2C6BCEA5D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69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45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ICLR = international conference on learning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SUN 397, which had at least 100 images in each of 397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80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= result of the convolution</a:t>
            </a:r>
          </a:p>
          <a:p>
            <a:endParaRPr lang="en-US" dirty="0"/>
          </a:p>
          <a:p>
            <a:r>
              <a:rPr lang="en-US" dirty="0"/>
              <a:t>Next, we do a forward pass using this image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 as input to the network to compute the activation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en-US" dirty="0"/>
              <a:t> caused by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 at some neuron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dirty="0"/>
              <a:t> somewhere in the middle of the network. Then we do a backward pass (performing backprop) to compute the gradient of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en-US" dirty="0"/>
              <a:t> with respect to earlier activations in the network. At the end of the backward pass we are left with the gradient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∂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)/∂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∂ai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(x)/∂x</a:t>
            </a:r>
            <a:r>
              <a:rPr lang="en-US" dirty="0"/>
              <a:t> , or how to change the color of each pixel to increase the activation of neuron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dirty="0"/>
              <a:t> . We do exactly that by adding a little fraction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dirty="0"/>
              <a:t> of that gradient to the image: </a:t>
            </a:r>
          </a:p>
          <a:p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←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⋅∂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)/∂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endParaRPr lang="en-US" dirty="0">
              <a:effectLst/>
            </a:endParaRPr>
          </a:p>
          <a:p>
            <a:endParaRPr lang="en-US" dirty="0"/>
          </a:p>
          <a:p>
            <a:r>
              <a:rPr lang="en-US" dirty="0"/>
              <a:t>We keep doing that repeatedly until we have an image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</a:t>
            </a:r>
            <a:r>
              <a:rPr lang="en-US" dirty="0"/>
              <a:t> that causes high activation of the neuron in question.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1C44-8468-42BA-A4C2-F2C6BCEA5D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2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https://blog.keras.io/the-limitations-of-deep-learning.html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51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91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types of images does this process produce? As we showed in a previous paper titled </a:t>
            </a:r>
            <a:r>
              <a:rPr lang="en-US" dirty="0">
                <a:hlinkClick r:id="rId3"/>
              </a:rPr>
              <a:t>Deep networks are easily fooled: high confidence predictions for unrecognizable images</a:t>
            </a:r>
            <a:r>
              <a:rPr lang="en-US" dirty="0"/>
              <a:t>, the results when this process is carried out on final-layer output neurons are images that the DNN thinks with near certainty are everyday objects, but that are completely unrecognizable as such. </a:t>
            </a:r>
          </a:p>
          <a:p>
            <a:endParaRPr lang="en-US" dirty="0"/>
          </a:p>
          <a:p>
            <a:r>
              <a:rPr lang="en-US" dirty="0"/>
              <a:t>Synthesizing images without regularization leads to “fooling images”: The DNN is near-certain all of these images are examples of the listed classes (over 99.6% certainty for the class listed under the image), but they are clearly not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http://www.cv-foundation.org/openaccess/content_cvpr_2015/papers/Nguyen_Deep_Neural_Networks_2015_CVPR_paper.pdf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1C44-8468-42BA-A4C2-F2C6BCEA5D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21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</a:t>
            </a:r>
            <a:r>
              <a:rPr lang="en-US" dirty="0" err="1"/>
              <a:t>anthropormorphise</a:t>
            </a:r>
            <a:r>
              <a:rPr lang="en-US" dirty="0"/>
              <a:t> what is going on! Is not a general intelligence that can abstract.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3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http://illusionoftheyear.com/2009/05/the-illusion-of-sex/</a:t>
            </a:r>
          </a:p>
          <a:p>
            <a:r>
              <a:rPr lang="en-US" dirty="0"/>
              <a:t>http://public.gettysburg.edu/~rrussell/Russell_2009.pdf</a:t>
            </a:r>
          </a:p>
          <a:p>
            <a:endParaRPr lang="en-US" dirty="0"/>
          </a:p>
          <a:p>
            <a:r>
              <a:rPr lang="en-US" dirty="0"/>
              <a:t>Left appears female, right appears male.</a:t>
            </a:r>
          </a:p>
          <a:p>
            <a:endParaRPr lang="en-US" dirty="0"/>
          </a:p>
          <a:p>
            <a:r>
              <a:rPr lang="en-US" dirty="0"/>
              <a:t>Eyes and lips have not had their brightness/contrast adjusted, but it looks like the face on the left has darker lips</a:t>
            </a:r>
          </a:p>
          <a:p>
            <a:r>
              <a:rPr lang="en-US" dirty="0"/>
              <a:t>This is an example of simultaneous contrast adjustment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4220F-F9A5-4B0D-B320-7A4F79DD4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59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http://pixgood.com/color-contrast-art-examples.html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2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one, the skin was left unchanged, but the lips and eyes were lightened on the left and darkened on the right.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60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illusion – both faces appear </a:t>
            </a:r>
            <a:r>
              <a:rPr lang="en-US" dirty="0" err="1"/>
              <a:t>androgenous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“A sex difference in facial contrast and its exaggeration by cosmetics”</a:t>
            </a:r>
          </a:p>
          <a:p>
            <a:r>
              <a:rPr lang="en-US" dirty="0"/>
              <a:t>Female faces have greater luminance contrast between the eyes, lips, and surrounding skin than do male faces.</a:t>
            </a:r>
          </a:p>
          <a:p>
            <a:r>
              <a:rPr lang="en-US" dirty="0"/>
              <a:t>This contrast change in some way represents ‘femininity’.</a:t>
            </a:r>
          </a:p>
          <a:p>
            <a:r>
              <a:rPr lang="en-US" dirty="0"/>
              <a:t>Cosmetics could be seen to increase contrast of these areas, and so increase femininity.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30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http://www.isrtv.com/forums/topic/12039-custom-button-box-for-iracing/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A369-A4B5-40ED-AA5D-8206DB827C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1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 Ng leads ~1000 people at Baidu</a:t>
            </a:r>
          </a:p>
          <a:p>
            <a:r>
              <a:rPr lang="en-US" dirty="0"/>
              <a:t>Was a professor at Stanford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F1C44-8468-42BA-A4C2-F2C6BCEA5D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8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http://scott.fortmann-roe.com/docs/BiasVariance.html</a:t>
            </a:r>
          </a:p>
          <a:p>
            <a:endParaRPr lang="en-US" dirty="0"/>
          </a:p>
          <a:p>
            <a:r>
              <a:rPr lang="en-US" dirty="0"/>
              <a:t>“Bias: The error due to bias is taken as the difference between the expected (or average) prediction of our model and the correct value which we are trying to predict.</a:t>
            </a:r>
          </a:p>
          <a:p>
            <a:r>
              <a:rPr lang="en-US" dirty="0"/>
              <a:t> Variance: The error due to variance is taken as the variability of a model prediction for a given data point.”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0CC1A-0382-4061-9D8D-BE14D45EEA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02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 have high bias – my data isn’t right.</a:t>
            </a:r>
          </a:p>
          <a:p>
            <a:r>
              <a:rPr lang="en-US" dirty="0"/>
              <a:t>High variance = needs regularization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F1C44-8468-42BA-A4C2-F2C6BCEA5D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2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8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4693" y="1741119"/>
            <a:ext cx="8614613" cy="1388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1">
                <a:solidFill>
                  <a:srgbClr val="6F2F9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76804" y="3924427"/>
            <a:ext cx="4390390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9421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3414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9695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206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35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3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3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8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9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5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1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1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DEADE-A154-4FAD-996F-409FE57410EF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4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4540" y="212547"/>
            <a:ext cx="7614919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547" y="1037082"/>
            <a:ext cx="6236970" cy="3248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663029"/>
            <a:ext cx="908050" cy="16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69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ka6a13S9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heorangeduck.com/page/neural-network-not-wor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laces2.csail.mit.edu/demo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12" Type="http://schemas.openxmlformats.org/officeDocument/2006/relationships/image" Target="../media/image59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5" Type="http://schemas.openxmlformats.org/officeDocument/2006/relationships/image" Target="../media/image52.png"/><Relationship Id="rId10" Type="http://schemas.openxmlformats.org/officeDocument/2006/relationships/image" Target="../media/image57.jpg"/><Relationship Id="rId4" Type="http://schemas.openxmlformats.org/officeDocument/2006/relationships/image" Target="../media/image51.png"/><Relationship Id="rId9" Type="http://schemas.openxmlformats.org/officeDocument/2006/relationships/image" Target="../media/image56.jp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12" Type="http://schemas.openxmlformats.org/officeDocument/2006/relationships/image" Target="../media/image59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5" Type="http://schemas.openxmlformats.org/officeDocument/2006/relationships/image" Target="../media/image52.png"/><Relationship Id="rId10" Type="http://schemas.openxmlformats.org/officeDocument/2006/relationships/image" Target="../media/image57.jpg"/><Relationship Id="rId4" Type="http://schemas.openxmlformats.org/officeDocument/2006/relationships/image" Target="../media/image51.png"/><Relationship Id="rId9" Type="http://schemas.openxmlformats.org/officeDocument/2006/relationships/image" Target="../media/image56.jpg"/><Relationship Id="rId1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yosinski.com/deepvis" TargetMode="Externa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hyperlink" Target="http://yosinski.com/deepvis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twitter.com/fcholle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6199v4.pdf" TargetMode="Externa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3/30/breaking-convnets/" TargetMode="Externa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rxiv.org/pdf/1412.1897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twitter.com/fchollet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chollet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google/deepdream" TargetMode="Externa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yxSerkkP4o" TargetMode="External"/><Relationship Id="rId2" Type="http://schemas.openxmlformats.org/officeDocument/2006/relationships/hyperlink" Target="https://www.youtube.com/watch?v=DgPaCWJL7XI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s://github.com/jcjohnson/neural-style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92.jpg"/><Relationship Id="rId7" Type="http://schemas.openxmlformats.org/officeDocument/2006/relationships/image" Target="../media/image96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93.jpg"/><Relationship Id="rId9" Type="http://schemas.openxmlformats.org/officeDocument/2006/relationships/image" Target="../media/image9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D5E0-EBAD-1C4E-9E75-C5389A60B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What CNNs Learn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41351-A91D-CD47-8C42-5B7792D3F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D8DAE-CE40-CD47-9936-A82ED3C51A1A}"/>
              </a:ext>
            </a:extLst>
          </p:cNvPr>
          <p:cNvSpPr txBox="1"/>
          <p:nvPr/>
        </p:nvSpPr>
        <p:spPr>
          <a:xfrm>
            <a:off x="5410200" y="6172200"/>
            <a:ext cx="366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Credit: CS143 by James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Tompkin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323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something is not working…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…how do I know what to do next?</a:t>
            </a:r>
          </a:p>
        </p:txBody>
      </p:sp>
    </p:spTree>
    <p:extLst>
      <p:ext uri="{BB962C8B-B14F-4D97-AF65-F5344CB8AC3E}">
        <p14:creationId xmlns:p14="http://schemas.microsoft.com/office/powerpoint/2010/main" val="171198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Nuts and Bolts of Building Applications using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Andrew Ng - NIPS 2016</a:t>
            </a:r>
          </a:p>
          <a:p>
            <a:r>
              <a:rPr lang="en-US" dirty="0">
                <a:hlinkClick r:id="rId3"/>
              </a:rPr>
              <a:t>https://youtu.be/F1ka6a13S9I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2979473"/>
            <a:ext cx="5174192" cy="36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1187"/>
            <a:ext cx="7886700" cy="617007"/>
          </a:xfrm>
        </p:spPr>
        <p:txBody>
          <a:bodyPr>
            <a:normAutofit fontScale="90000"/>
          </a:bodyPr>
          <a:lstStyle/>
          <a:p>
            <a:r>
              <a:rPr lang="en-US" dirty="0"/>
              <a:t>Bias/variance trade-off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805" y="2035198"/>
            <a:ext cx="4776390" cy="46624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31178" y="6488668"/>
            <a:ext cx="2112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Scott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Fortmann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-Roe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9" y="6101255"/>
            <a:ext cx="30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= accuracy</a:t>
            </a:r>
          </a:p>
          <a:p>
            <a:r>
              <a:rPr lang="en-US" dirty="0"/>
              <a:t>Variance = precision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28650" y="976051"/>
            <a:ext cx="77401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"It takes surprisingly long time to grok bias and variance deeply, but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people that understand bias and variance deeply are often able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drive very rapid progress." 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--Andrew Ng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35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966787"/>
            <a:ext cx="60007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collect a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important thing:</a:t>
            </a:r>
          </a:p>
          <a:p>
            <a:pPr lvl="1"/>
            <a:r>
              <a:rPr lang="en-US" dirty="0"/>
              <a:t>Training data must represent target application!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Take all your data</a:t>
            </a:r>
          </a:p>
          <a:p>
            <a:pPr lvl="1"/>
            <a:r>
              <a:rPr lang="en-US" dirty="0"/>
              <a:t>60% training</a:t>
            </a:r>
          </a:p>
          <a:p>
            <a:pPr lvl="1"/>
            <a:r>
              <a:rPr lang="en-US" dirty="0"/>
              <a:t>40% testing</a:t>
            </a:r>
          </a:p>
          <a:p>
            <a:pPr lvl="2"/>
            <a:r>
              <a:rPr lang="en-US" dirty="0"/>
              <a:t>20% testing</a:t>
            </a:r>
          </a:p>
          <a:p>
            <a:pPr lvl="2"/>
            <a:r>
              <a:rPr lang="en-US" dirty="0"/>
              <a:t>20% validation (or ‘development’)</a:t>
            </a:r>
          </a:p>
        </p:txBody>
      </p:sp>
    </p:spTree>
    <p:extLst>
      <p:ext uri="{BB962C8B-B14F-4D97-AF65-F5344CB8AC3E}">
        <p14:creationId xmlns:p14="http://schemas.microsoft.com/office/powerpoint/2010/main" val="333983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level error = 1%</a:t>
            </a:r>
          </a:p>
          <a:p>
            <a:endParaRPr lang="en-US" dirty="0"/>
          </a:p>
          <a:p>
            <a:r>
              <a:rPr lang="en-US" dirty="0"/>
              <a:t>Training set error = 10%</a:t>
            </a:r>
          </a:p>
          <a:p>
            <a:endParaRPr lang="en-US" dirty="0"/>
          </a:p>
          <a:p>
            <a:r>
              <a:rPr lang="en-US" dirty="0"/>
              <a:t>Validation error = 10.2%</a:t>
            </a:r>
          </a:p>
          <a:p>
            <a:endParaRPr lang="en-US" dirty="0"/>
          </a:p>
          <a:p>
            <a:r>
              <a:rPr lang="en-US" dirty="0"/>
              <a:t>Test error = 10.4%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61666" y="1998133"/>
            <a:ext cx="0" cy="922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561666" y="3078427"/>
            <a:ext cx="0" cy="922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61666" y="4148666"/>
            <a:ext cx="0" cy="922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24133" y="2228733"/>
            <a:ext cx="127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“Bias”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4133" y="330902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“Variance”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4866" y="4194600"/>
            <a:ext cx="2379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Overfitting to validation</a:t>
            </a:r>
          </a:p>
        </p:txBody>
      </p:sp>
    </p:spTree>
    <p:extLst>
      <p:ext uri="{BB962C8B-B14F-4D97-AF65-F5344CB8AC3E}">
        <p14:creationId xmlns:p14="http://schemas.microsoft.com/office/powerpoint/2010/main" val="17339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15"/>
          <a:stretch/>
        </p:blipFill>
        <p:spPr>
          <a:xfrm>
            <a:off x="1153320" y="669766"/>
            <a:ext cx="7101680" cy="2801568"/>
          </a:xfrm>
        </p:spPr>
      </p:pic>
      <p:sp>
        <p:nvSpPr>
          <p:cNvPr id="11" name="TextBox 10"/>
          <p:cNvSpPr txBox="1"/>
          <p:nvPr/>
        </p:nvSpPr>
        <p:spPr>
          <a:xfrm>
            <a:off x="7721600" y="6468533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[Andrew Ng]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699933"/>
            <a:ext cx="1109133" cy="27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23534" y="2633133"/>
            <a:ext cx="558800" cy="389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89134" y="4631266"/>
            <a:ext cx="558800" cy="389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Val</a:t>
            </a:r>
          </a:p>
        </p:txBody>
      </p:sp>
      <p:pic>
        <p:nvPicPr>
          <p:cNvPr id="19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29"/>
          <a:stretch/>
        </p:blipFill>
        <p:spPr>
          <a:xfrm>
            <a:off x="1153320" y="3483503"/>
            <a:ext cx="7101680" cy="152505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197601" y="3632199"/>
            <a:ext cx="558800" cy="389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25006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F268-F749-495C-8A00-62F93CA2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21275-D853-4B9D-A58F-588BB837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1" y="0"/>
            <a:ext cx="7419975" cy="64579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AF6F9-CD3B-4394-8412-B92C634F9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390461"/>
            <a:ext cx="7886700" cy="467539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4"/>
              </a:rPr>
              <a:t>http://theorangeduck.com/page/neural-network-not-working</a:t>
            </a:r>
            <a:r>
              <a:rPr lang="en-US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95F8E-9A62-41FF-AB25-8FA838FB9028}"/>
              </a:ext>
            </a:extLst>
          </p:cNvPr>
          <p:cNvSpPr txBox="1"/>
          <p:nvPr/>
        </p:nvSpPr>
        <p:spPr>
          <a:xfrm>
            <a:off x="6768791" y="5977054"/>
            <a:ext cx="230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Holden</a:t>
            </a:r>
          </a:p>
        </p:txBody>
      </p:sp>
    </p:spTree>
    <p:extLst>
      <p:ext uri="{BB962C8B-B14F-4D97-AF65-F5344CB8AC3E}">
        <p14:creationId xmlns:p14="http://schemas.microsoft.com/office/powerpoint/2010/main" val="170525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4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4859" y="2714331"/>
            <a:ext cx="7772976" cy="442516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2800" spc="-5" dirty="0">
                <a:latin typeface="Arial"/>
                <a:cs typeface="Arial"/>
              </a:rPr>
              <a:t>Object Detectors Emerge in Deep </a:t>
            </a:r>
            <a:r>
              <a:rPr sz="2800" dirty="0">
                <a:latin typeface="Arial"/>
                <a:cs typeface="Arial"/>
              </a:rPr>
              <a:t>Scene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4073" y="3552868"/>
            <a:ext cx="7766066" cy="34505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87524" algn="ctr">
              <a:lnSpc>
                <a:spcPts val="2589"/>
              </a:lnSpc>
              <a:spcBef>
                <a:spcPts val="91"/>
              </a:spcBef>
            </a:pPr>
            <a:r>
              <a:rPr spc="127" dirty="0">
                <a:latin typeface="Tahoma"/>
                <a:cs typeface="Tahoma"/>
              </a:rPr>
              <a:t>Bolei</a:t>
            </a:r>
            <a:r>
              <a:rPr spc="50" dirty="0">
                <a:latin typeface="Tahoma"/>
                <a:cs typeface="Tahoma"/>
              </a:rPr>
              <a:t> </a:t>
            </a:r>
            <a:r>
              <a:rPr spc="159" dirty="0">
                <a:latin typeface="Tahoma"/>
                <a:cs typeface="Tahoma"/>
              </a:rPr>
              <a:t>Zhou,</a:t>
            </a:r>
            <a:r>
              <a:rPr lang="en-US" spc="159" dirty="0">
                <a:latin typeface="Tahoma"/>
                <a:cs typeface="Tahoma"/>
              </a:rPr>
              <a:t> </a:t>
            </a:r>
            <a:r>
              <a:rPr sz="1600" dirty="0">
                <a:latin typeface="Verdana"/>
                <a:cs typeface="Verdana"/>
              </a:rPr>
              <a:t>Aditya </a:t>
            </a:r>
            <a:r>
              <a:rPr sz="1600" spc="-27" dirty="0">
                <a:latin typeface="Verdana"/>
                <a:cs typeface="Verdana"/>
              </a:rPr>
              <a:t>Khosla, </a:t>
            </a:r>
            <a:r>
              <a:rPr sz="1600" spc="5" dirty="0">
                <a:latin typeface="Verdana"/>
                <a:cs typeface="Verdana"/>
              </a:rPr>
              <a:t>Agata </a:t>
            </a:r>
            <a:r>
              <a:rPr sz="1600" spc="-5" dirty="0">
                <a:latin typeface="Verdana"/>
                <a:cs typeface="Verdana"/>
              </a:rPr>
              <a:t>Lapedriza, </a:t>
            </a:r>
            <a:r>
              <a:rPr sz="1600" spc="5" dirty="0">
                <a:latin typeface="Verdana"/>
                <a:cs typeface="Verdana"/>
              </a:rPr>
              <a:t>Aude </a:t>
            </a:r>
            <a:r>
              <a:rPr sz="1600" spc="-18" dirty="0">
                <a:latin typeface="Verdana"/>
                <a:cs typeface="Verdana"/>
              </a:rPr>
              <a:t>Oliva, </a:t>
            </a:r>
            <a:r>
              <a:rPr sz="1600" dirty="0">
                <a:latin typeface="Verdana"/>
                <a:cs typeface="Verdana"/>
              </a:rPr>
              <a:t>Antonio</a:t>
            </a:r>
            <a:r>
              <a:rPr sz="1600" spc="-472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Torralba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10186" y="4197142"/>
            <a:ext cx="1299047" cy="1452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4864515" y="4201749"/>
            <a:ext cx="1304804" cy="1469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967375" y="4159137"/>
            <a:ext cx="1241465" cy="1478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6696771" y="4210961"/>
            <a:ext cx="1443001" cy="14430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 txBox="1"/>
          <p:nvPr/>
        </p:nvSpPr>
        <p:spPr>
          <a:xfrm>
            <a:off x="2480705" y="5884036"/>
            <a:ext cx="5127089" cy="31940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000" dirty="0">
                <a:latin typeface="Arial"/>
                <a:cs typeface="Arial"/>
              </a:rPr>
              <a:t>Massachusetts </a:t>
            </a:r>
            <a:r>
              <a:rPr sz="2000" spc="-5" dirty="0">
                <a:latin typeface="Arial"/>
                <a:cs typeface="Arial"/>
              </a:rPr>
              <a:t>Institute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Technology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91605" y="6507271"/>
            <a:ext cx="115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ICLR 2015</a:t>
            </a:r>
          </a:p>
        </p:txBody>
      </p:sp>
    </p:spTree>
    <p:extLst>
      <p:ext uri="{BB962C8B-B14F-4D97-AF65-F5344CB8AC3E}">
        <p14:creationId xmlns:p14="http://schemas.microsoft.com/office/powerpoint/2010/main" val="1084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14" y="1511559"/>
            <a:ext cx="7221982" cy="3690274"/>
          </a:xfrm>
        </p:spPr>
      </p:pic>
      <p:sp>
        <p:nvSpPr>
          <p:cNvPr id="6" name="TextBox 5"/>
          <p:cNvSpPr txBox="1"/>
          <p:nvPr/>
        </p:nvSpPr>
        <p:spPr>
          <a:xfrm>
            <a:off x="7642302" y="6440993"/>
            <a:ext cx="150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Russell, 2009</a:t>
            </a:r>
          </a:p>
        </p:txBody>
      </p:sp>
    </p:spTree>
    <p:extLst>
      <p:ext uri="{BB962C8B-B14F-4D97-AF65-F5344CB8AC3E}">
        <p14:creationId xmlns:p14="http://schemas.microsoft.com/office/powerpoint/2010/main" val="3877593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269" y="186698"/>
            <a:ext cx="8048793" cy="569795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6300024" algn="l"/>
              </a:tabLst>
            </a:pPr>
            <a:r>
              <a:rPr sz="3627" spc="-5" dirty="0">
                <a:latin typeface="Arial"/>
                <a:cs typeface="Arial"/>
              </a:rPr>
              <a:t>How Objects</a:t>
            </a:r>
            <a:r>
              <a:rPr sz="3627" dirty="0">
                <a:latin typeface="Arial"/>
                <a:cs typeface="Arial"/>
              </a:rPr>
              <a:t> </a:t>
            </a:r>
            <a:r>
              <a:rPr sz="3627" spc="-5" dirty="0">
                <a:latin typeface="Arial"/>
                <a:cs typeface="Arial"/>
              </a:rPr>
              <a:t>are</a:t>
            </a:r>
            <a:r>
              <a:rPr sz="3627" spc="-14" dirty="0">
                <a:latin typeface="Arial"/>
                <a:cs typeface="Arial"/>
              </a:rPr>
              <a:t> </a:t>
            </a:r>
            <a:r>
              <a:rPr sz="3627" spc="-5" dirty="0">
                <a:latin typeface="Arial"/>
                <a:cs typeface="Arial"/>
              </a:rPr>
              <a:t>Represented	in</a:t>
            </a:r>
            <a:r>
              <a:rPr sz="3627" spc="-86" dirty="0">
                <a:latin typeface="Arial"/>
                <a:cs typeface="Arial"/>
              </a:rPr>
              <a:t> </a:t>
            </a:r>
            <a:r>
              <a:rPr sz="3627" spc="-9" dirty="0">
                <a:latin typeface="Arial"/>
                <a:cs typeface="Arial"/>
              </a:rPr>
              <a:t>CNN?</a:t>
            </a:r>
            <a:endParaRPr sz="362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272" y="1345688"/>
            <a:ext cx="8125953" cy="45822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902" spc="-5" dirty="0">
                <a:latin typeface="Arial"/>
                <a:cs typeface="Arial"/>
              </a:rPr>
              <a:t>CNN uses </a:t>
            </a:r>
            <a:r>
              <a:rPr sz="2902" b="1" spc="-5" dirty="0">
                <a:latin typeface="Arial"/>
                <a:cs typeface="Arial"/>
              </a:rPr>
              <a:t>distributed </a:t>
            </a:r>
            <a:r>
              <a:rPr sz="2902" b="1" dirty="0">
                <a:latin typeface="Arial"/>
                <a:cs typeface="Arial"/>
              </a:rPr>
              <a:t>code </a:t>
            </a:r>
            <a:r>
              <a:rPr sz="2902" spc="-5" dirty="0">
                <a:latin typeface="Arial"/>
                <a:cs typeface="Arial"/>
              </a:rPr>
              <a:t>to represent</a:t>
            </a:r>
            <a:r>
              <a:rPr sz="2902" spc="100" dirty="0">
                <a:latin typeface="Arial"/>
                <a:cs typeface="Arial"/>
              </a:rPr>
              <a:t> </a:t>
            </a:r>
            <a:r>
              <a:rPr sz="2902" spc="-5" dirty="0">
                <a:latin typeface="Arial"/>
                <a:cs typeface="Arial"/>
              </a:rPr>
              <a:t>objects.</a:t>
            </a:r>
            <a:endParaRPr sz="290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08" y="6290819"/>
            <a:ext cx="7061264" cy="557215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43762" marR="4607" indent="-32246">
              <a:lnSpc>
                <a:spcPts val="1406"/>
              </a:lnSpc>
              <a:spcBef>
                <a:spcPts val="145"/>
              </a:spcBef>
            </a:pPr>
            <a:r>
              <a:rPr sz="1179" spc="-5" dirty="0">
                <a:latin typeface="Arial"/>
                <a:cs typeface="Arial"/>
              </a:rPr>
              <a:t>Agrawal, et al. Analyzing the performance of </a:t>
            </a:r>
            <a:r>
              <a:rPr sz="1179" spc="-9" dirty="0">
                <a:latin typeface="Arial"/>
                <a:cs typeface="Arial"/>
              </a:rPr>
              <a:t>multilayer </a:t>
            </a:r>
            <a:r>
              <a:rPr sz="1179" spc="-5" dirty="0">
                <a:latin typeface="Arial"/>
                <a:cs typeface="Arial"/>
              </a:rPr>
              <a:t>neural networks for object recognition. ECCV, 2014  Szegedy, et al. Intriguing properties of neural networks.arXiv preprint arXiv:1312.6199,</a:t>
            </a:r>
            <a:r>
              <a:rPr sz="1179" spc="-50" dirty="0">
                <a:latin typeface="Arial"/>
                <a:cs typeface="Arial"/>
              </a:rPr>
              <a:t> </a:t>
            </a:r>
            <a:r>
              <a:rPr sz="1179" spc="-5" dirty="0">
                <a:latin typeface="Arial"/>
                <a:cs typeface="Arial"/>
              </a:rPr>
              <a:t>2013.</a:t>
            </a:r>
            <a:endParaRPr sz="1179">
              <a:latin typeface="Arial"/>
              <a:cs typeface="Arial"/>
            </a:endParaRPr>
          </a:p>
          <a:p>
            <a:pPr marL="36852">
              <a:lnSpc>
                <a:spcPts val="1378"/>
              </a:lnSpc>
            </a:pPr>
            <a:r>
              <a:rPr sz="1179" spc="-5" dirty="0">
                <a:latin typeface="Arial"/>
                <a:cs typeface="Arial"/>
              </a:rPr>
              <a:t>Zeiler, M. et al. </a:t>
            </a:r>
            <a:r>
              <a:rPr sz="1179" spc="-9" dirty="0">
                <a:latin typeface="Arial"/>
                <a:cs typeface="Arial"/>
              </a:rPr>
              <a:t>Visualizing </a:t>
            </a:r>
            <a:r>
              <a:rPr sz="1179" spc="-5" dirty="0">
                <a:latin typeface="Arial"/>
                <a:cs typeface="Arial"/>
              </a:rPr>
              <a:t>and </a:t>
            </a:r>
            <a:r>
              <a:rPr sz="1179" spc="-9" dirty="0">
                <a:latin typeface="Arial"/>
                <a:cs typeface="Arial"/>
              </a:rPr>
              <a:t>Understanding </a:t>
            </a:r>
            <a:r>
              <a:rPr sz="1179" spc="-5" dirty="0">
                <a:latin typeface="Arial"/>
                <a:cs typeface="Arial"/>
              </a:rPr>
              <a:t>Convolutional Networks, ECCV</a:t>
            </a:r>
            <a:r>
              <a:rPr sz="1179" spc="45" dirty="0">
                <a:latin typeface="Arial"/>
                <a:cs typeface="Arial"/>
              </a:rPr>
              <a:t> </a:t>
            </a:r>
            <a:r>
              <a:rPr sz="1179" spc="-5" dirty="0">
                <a:latin typeface="Arial"/>
                <a:cs typeface="Arial"/>
              </a:rPr>
              <a:t>2014.</a:t>
            </a:r>
            <a:endParaRPr sz="1179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0864" y="2490416"/>
            <a:ext cx="8877972" cy="3203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473322" y="5483520"/>
            <a:ext cx="489446" cy="239541"/>
          </a:xfrm>
          <a:custGeom>
            <a:avLst/>
            <a:gdLst/>
            <a:ahLst/>
            <a:cxnLst/>
            <a:rect l="l" t="t" r="r" b="b"/>
            <a:pathLst>
              <a:path w="539750" h="264160">
                <a:moveTo>
                  <a:pt x="539749" y="0"/>
                </a:moveTo>
                <a:lnTo>
                  <a:pt x="0" y="0"/>
                </a:lnTo>
                <a:lnTo>
                  <a:pt x="0" y="264160"/>
                </a:lnTo>
                <a:lnTo>
                  <a:pt x="539749" y="264160"/>
                </a:lnTo>
                <a:lnTo>
                  <a:pt x="5397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422651" y="4690043"/>
            <a:ext cx="490597" cy="240692"/>
          </a:xfrm>
          <a:custGeom>
            <a:avLst/>
            <a:gdLst/>
            <a:ahLst/>
            <a:cxnLst/>
            <a:rect l="l" t="t" r="r" b="b"/>
            <a:pathLst>
              <a:path w="541019" h="265429">
                <a:moveTo>
                  <a:pt x="541019" y="0"/>
                </a:moveTo>
                <a:lnTo>
                  <a:pt x="0" y="0"/>
                </a:lnTo>
                <a:lnTo>
                  <a:pt x="0" y="265430"/>
                </a:lnTo>
                <a:lnTo>
                  <a:pt x="541019" y="265430"/>
                </a:lnTo>
                <a:lnTo>
                  <a:pt x="5410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439926" y="3962207"/>
            <a:ext cx="490597" cy="239541"/>
          </a:xfrm>
          <a:custGeom>
            <a:avLst/>
            <a:gdLst/>
            <a:ahLst/>
            <a:cxnLst/>
            <a:rect l="l" t="t" r="r" b="b"/>
            <a:pathLst>
              <a:path w="541019" h="264160">
                <a:moveTo>
                  <a:pt x="541019" y="0"/>
                </a:moveTo>
                <a:lnTo>
                  <a:pt x="0" y="0"/>
                </a:lnTo>
                <a:lnTo>
                  <a:pt x="0" y="264159"/>
                </a:lnTo>
                <a:lnTo>
                  <a:pt x="541019" y="264159"/>
                </a:lnTo>
                <a:lnTo>
                  <a:pt x="5410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406527" y="3167577"/>
            <a:ext cx="489446" cy="239541"/>
          </a:xfrm>
          <a:custGeom>
            <a:avLst/>
            <a:gdLst/>
            <a:ahLst/>
            <a:cxnLst/>
            <a:rect l="l" t="t" r="r" b="b"/>
            <a:pathLst>
              <a:path w="539750" h="264160">
                <a:moveTo>
                  <a:pt x="539750" y="0"/>
                </a:moveTo>
                <a:lnTo>
                  <a:pt x="0" y="0"/>
                </a:lnTo>
                <a:lnTo>
                  <a:pt x="0" y="264160"/>
                </a:lnTo>
                <a:lnTo>
                  <a:pt x="539750" y="264160"/>
                </a:lnTo>
                <a:lnTo>
                  <a:pt x="539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 txBox="1"/>
          <p:nvPr/>
        </p:nvSpPr>
        <p:spPr>
          <a:xfrm>
            <a:off x="250158" y="3212548"/>
            <a:ext cx="635128" cy="2574959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indent="13820">
              <a:spcBef>
                <a:spcPts val="91"/>
              </a:spcBef>
            </a:pPr>
            <a:r>
              <a:rPr sz="1632" spc="-5" dirty="0">
                <a:latin typeface="Arial"/>
                <a:cs typeface="Arial"/>
              </a:rPr>
              <a:t>C</a:t>
            </a:r>
            <a:r>
              <a:rPr sz="1632" spc="-14" dirty="0">
                <a:latin typeface="Arial"/>
                <a:cs typeface="Arial"/>
              </a:rPr>
              <a:t>o</a:t>
            </a:r>
            <a:r>
              <a:rPr sz="1632" spc="-5" dirty="0">
                <a:latin typeface="Arial"/>
                <a:cs typeface="Arial"/>
              </a:rPr>
              <a:t>nv2</a:t>
            </a:r>
            <a:endParaRPr sz="1632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14" dirty="0">
              <a:latin typeface="Times New Roman"/>
              <a:cs typeface="Times New Roman"/>
            </a:endParaRPr>
          </a:p>
          <a:p>
            <a:pPr>
              <a:spcBef>
                <a:spcPts val="36"/>
              </a:spcBef>
            </a:pPr>
            <a:endParaRPr sz="1678" dirty="0">
              <a:latin typeface="Times New Roman"/>
              <a:cs typeface="Times New Roman"/>
            </a:endParaRPr>
          </a:p>
          <a:p>
            <a:pPr marL="21305" indent="-10365"/>
            <a:r>
              <a:rPr sz="1632" spc="-9" dirty="0">
                <a:latin typeface="Arial"/>
                <a:cs typeface="Arial"/>
              </a:rPr>
              <a:t>Conv3</a:t>
            </a:r>
            <a:endParaRPr sz="1632" dirty="0">
              <a:latin typeface="Arial"/>
              <a:cs typeface="Arial"/>
            </a:endParaRPr>
          </a:p>
          <a:p>
            <a:pPr marL="32246" marR="7486" indent="-10365">
              <a:lnSpc>
                <a:spcPct val="287500"/>
              </a:lnSpc>
              <a:spcBef>
                <a:spcPts val="612"/>
              </a:spcBef>
            </a:pPr>
            <a:r>
              <a:rPr sz="1632" spc="-5" dirty="0">
                <a:latin typeface="Arial"/>
                <a:cs typeface="Arial"/>
              </a:rPr>
              <a:t>Co</a:t>
            </a:r>
            <a:r>
              <a:rPr sz="1632" spc="-14" dirty="0">
                <a:latin typeface="Arial"/>
                <a:cs typeface="Arial"/>
              </a:rPr>
              <a:t>n</a:t>
            </a:r>
            <a:r>
              <a:rPr sz="1632" dirty="0">
                <a:latin typeface="Arial"/>
                <a:cs typeface="Arial"/>
              </a:rPr>
              <a:t>v4  </a:t>
            </a:r>
            <a:r>
              <a:rPr sz="1632" spc="-9" dirty="0">
                <a:latin typeface="Arial"/>
                <a:cs typeface="Arial"/>
              </a:rPr>
              <a:t>Pool5</a:t>
            </a:r>
            <a:endParaRPr sz="1632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528" y="2254330"/>
            <a:ext cx="621308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5" dirty="0">
                <a:latin typeface="Arial"/>
                <a:cs typeface="Arial"/>
              </a:rPr>
              <a:t>C</a:t>
            </a:r>
            <a:r>
              <a:rPr sz="1632" spc="-14" dirty="0">
                <a:latin typeface="Arial"/>
                <a:cs typeface="Arial"/>
              </a:rPr>
              <a:t>o</a:t>
            </a:r>
            <a:r>
              <a:rPr sz="1632" spc="-5" dirty="0">
                <a:latin typeface="Arial"/>
                <a:cs typeface="Arial"/>
              </a:rPr>
              <a:t>nv1</a:t>
            </a:r>
            <a:endParaRPr sz="163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308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076" y="271634"/>
            <a:ext cx="7119997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3363353" algn="l"/>
                <a:tab pos="5758180" algn="l"/>
              </a:tabLst>
            </a:pPr>
            <a:r>
              <a:rPr sz="3990" dirty="0">
                <a:latin typeface="Arial"/>
                <a:cs typeface="Arial"/>
              </a:rPr>
              <a:t>Es</a:t>
            </a:r>
            <a:r>
              <a:rPr sz="3990" spc="-5" dirty="0">
                <a:latin typeface="Arial"/>
                <a:cs typeface="Arial"/>
              </a:rPr>
              <a:t>t</a:t>
            </a:r>
            <a:r>
              <a:rPr sz="3990" dirty="0">
                <a:latin typeface="Arial"/>
                <a:cs typeface="Arial"/>
              </a:rPr>
              <a:t>i</a:t>
            </a:r>
            <a:r>
              <a:rPr sz="3990" spc="-5" dirty="0">
                <a:latin typeface="Arial"/>
                <a:cs typeface="Arial"/>
              </a:rPr>
              <a:t>matin</a:t>
            </a:r>
            <a:r>
              <a:rPr sz="3990" dirty="0">
                <a:latin typeface="Arial"/>
                <a:cs typeface="Arial"/>
              </a:rPr>
              <a:t>g</a:t>
            </a:r>
            <a:r>
              <a:rPr sz="3990" spc="-5" dirty="0">
                <a:latin typeface="Arial"/>
                <a:cs typeface="Arial"/>
              </a:rPr>
              <a:t> </a:t>
            </a:r>
            <a:r>
              <a:rPr sz="3990" dirty="0">
                <a:latin typeface="Arial"/>
                <a:cs typeface="Arial"/>
              </a:rPr>
              <a:t>t</a:t>
            </a:r>
            <a:r>
              <a:rPr sz="3990" spc="-5" dirty="0">
                <a:latin typeface="Arial"/>
                <a:cs typeface="Arial"/>
              </a:rPr>
              <a:t>h</a:t>
            </a:r>
            <a:r>
              <a:rPr sz="3990" dirty="0">
                <a:latin typeface="Arial"/>
                <a:cs typeface="Arial"/>
              </a:rPr>
              <a:t>e	</a:t>
            </a:r>
            <a:r>
              <a:rPr sz="3990" spc="-5" dirty="0">
                <a:latin typeface="Arial"/>
                <a:cs typeface="Arial"/>
              </a:rPr>
              <a:t>Recept</a:t>
            </a:r>
            <a:r>
              <a:rPr sz="3990" dirty="0">
                <a:latin typeface="Arial"/>
                <a:cs typeface="Arial"/>
              </a:rPr>
              <a:t>ive	</a:t>
            </a:r>
            <a:r>
              <a:rPr sz="3990" spc="-5" dirty="0">
                <a:latin typeface="Arial"/>
                <a:cs typeface="Arial"/>
              </a:rPr>
              <a:t>Fields</a:t>
            </a:r>
            <a:endParaRPr sz="399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455" y="1290410"/>
            <a:ext cx="2909612" cy="633818"/>
          </a:xfrm>
          <a:prstGeom prst="rect">
            <a:avLst/>
          </a:prstGeom>
        </p:spPr>
        <p:txBody>
          <a:bodyPr vert="horz" wrap="square" lIns="0" tIns="49520" rIns="0" bIns="0" rtlCol="0">
            <a:spAutoFit/>
          </a:bodyPr>
          <a:lstStyle/>
          <a:p>
            <a:pPr marL="11516">
              <a:spcBef>
                <a:spcPts val="390"/>
              </a:spcBef>
            </a:pPr>
            <a:r>
              <a:rPr sz="1995" spc="-5" dirty="0">
                <a:latin typeface="Arial"/>
                <a:cs typeface="Arial"/>
              </a:rPr>
              <a:t>Estimated receptive</a:t>
            </a:r>
            <a:r>
              <a:rPr sz="1995" spc="-45" dirty="0">
                <a:latin typeface="Arial"/>
                <a:cs typeface="Arial"/>
              </a:rPr>
              <a:t> </a:t>
            </a:r>
            <a:r>
              <a:rPr sz="1995" spc="-5" dirty="0">
                <a:latin typeface="Arial"/>
                <a:cs typeface="Arial"/>
              </a:rPr>
              <a:t>fields</a:t>
            </a:r>
            <a:endParaRPr sz="1995">
              <a:latin typeface="Arial"/>
              <a:cs typeface="Arial"/>
            </a:endParaRPr>
          </a:p>
          <a:p>
            <a:pPr marL="1578893">
              <a:spcBef>
                <a:spcPts val="245"/>
              </a:spcBef>
            </a:pPr>
            <a:r>
              <a:rPr sz="1632" spc="-9" dirty="0">
                <a:latin typeface="Arial"/>
                <a:cs typeface="Arial"/>
              </a:rPr>
              <a:t>pool1</a:t>
            </a:r>
            <a:endParaRPr sz="1632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3403" y="1965268"/>
            <a:ext cx="1786189" cy="1198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4251845" y="1965268"/>
            <a:ext cx="1786189" cy="1198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7341688" y="1965268"/>
            <a:ext cx="1786189" cy="1198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44914" y="1990605"/>
            <a:ext cx="1164305" cy="1122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3093298" y="2007880"/>
            <a:ext cx="1164305" cy="1122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6169321" y="1980240"/>
            <a:ext cx="1164305" cy="1122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/>
          <p:nvPr/>
        </p:nvSpPr>
        <p:spPr>
          <a:xfrm>
            <a:off x="563151" y="2454714"/>
            <a:ext cx="125528" cy="124377"/>
          </a:xfrm>
          <a:custGeom>
            <a:avLst/>
            <a:gdLst/>
            <a:ahLst/>
            <a:cxnLst/>
            <a:rect l="l" t="t" r="r" b="b"/>
            <a:pathLst>
              <a:path w="138429" h="137160">
                <a:moveTo>
                  <a:pt x="68579" y="0"/>
                </a:moveTo>
                <a:lnTo>
                  <a:pt x="41255" y="5179"/>
                </a:lnTo>
                <a:lnTo>
                  <a:pt x="19526" y="19526"/>
                </a:lnTo>
                <a:lnTo>
                  <a:pt x="5179" y="41255"/>
                </a:lnTo>
                <a:lnTo>
                  <a:pt x="0" y="68580"/>
                </a:lnTo>
                <a:lnTo>
                  <a:pt x="5179" y="95369"/>
                </a:lnTo>
                <a:lnTo>
                  <a:pt x="19526" y="117157"/>
                </a:lnTo>
                <a:lnTo>
                  <a:pt x="41255" y="131802"/>
                </a:lnTo>
                <a:lnTo>
                  <a:pt x="68579" y="137160"/>
                </a:lnTo>
                <a:lnTo>
                  <a:pt x="96103" y="131802"/>
                </a:lnTo>
                <a:lnTo>
                  <a:pt x="118268" y="117157"/>
                </a:lnTo>
                <a:lnTo>
                  <a:pt x="133052" y="95369"/>
                </a:lnTo>
                <a:lnTo>
                  <a:pt x="138429" y="68580"/>
                </a:lnTo>
                <a:lnTo>
                  <a:pt x="133052" y="41255"/>
                </a:lnTo>
                <a:lnTo>
                  <a:pt x="118268" y="19526"/>
                </a:lnTo>
                <a:lnTo>
                  <a:pt x="96103" y="5179"/>
                </a:lnTo>
                <a:lnTo>
                  <a:pt x="685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1" name="object 11"/>
          <p:cNvSpPr/>
          <p:nvPr/>
        </p:nvSpPr>
        <p:spPr>
          <a:xfrm>
            <a:off x="3436485" y="2291182"/>
            <a:ext cx="518237" cy="519388"/>
          </a:xfrm>
          <a:custGeom>
            <a:avLst/>
            <a:gdLst/>
            <a:ahLst/>
            <a:cxnLst/>
            <a:rect l="l" t="t" r="r" b="b"/>
            <a:pathLst>
              <a:path w="571500" h="572769">
                <a:moveTo>
                  <a:pt x="285750" y="0"/>
                </a:moveTo>
                <a:lnTo>
                  <a:pt x="238246" y="3646"/>
                </a:lnTo>
                <a:lnTo>
                  <a:pt x="193608" y="14234"/>
                </a:lnTo>
                <a:lnTo>
                  <a:pt x="152339" y="31238"/>
                </a:lnTo>
                <a:lnTo>
                  <a:pt x="114940" y="54132"/>
                </a:lnTo>
                <a:lnTo>
                  <a:pt x="81914" y="82391"/>
                </a:lnTo>
                <a:lnTo>
                  <a:pt x="53766" y="115488"/>
                </a:lnTo>
                <a:lnTo>
                  <a:pt x="30998" y="152899"/>
                </a:lnTo>
                <a:lnTo>
                  <a:pt x="14112" y="194096"/>
                </a:lnTo>
                <a:lnTo>
                  <a:pt x="3611" y="238555"/>
                </a:lnTo>
                <a:lnTo>
                  <a:pt x="0" y="285750"/>
                </a:lnTo>
                <a:lnTo>
                  <a:pt x="3611" y="333288"/>
                </a:lnTo>
                <a:lnTo>
                  <a:pt x="14112" y="378023"/>
                </a:lnTo>
                <a:lnTo>
                  <a:pt x="30998" y="419435"/>
                </a:lnTo>
                <a:lnTo>
                  <a:pt x="53766" y="457006"/>
                </a:lnTo>
                <a:lnTo>
                  <a:pt x="81915" y="490220"/>
                </a:lnTo>
                <a:lnTo>
                  <a:pt x="114940" y="518556"/>
                </a:lnTo>
                <a:lnTo>
                  <a:pt x="152339" y="541497"/>
                </a:lnTo>
                <a:lnTo>
                  <a:pt x="193608" y="558525"/>
                </a:lnTo>
                <a:lnTo>
                  <a:pt x="238246" y="569122"/>
                </a:lnTo>
                <a:lnTo>
                  <a:pt x="285750" y="572770"/>
                </a:lnTo>
                <a:lnTo>
                  <a:pt x="332944" y="569122"/>
                </a:lnTo>
                <a:lnTo>
                  <a:pt x="377403" y="558525"/>
                </a:lnTo>
                <a:lnTo>
                  <a:pt x="418600" y="541497"/>
                </a:lnTo>
                <a:lnTo>
                  <a:pt x="456011" y="518556"/>
                </a:lnTo>
                <a:lnTo>
                  <a:pt x="489108" y="490220"/>
                </a:lnTo>
                <a:lnTo>
                  <a:pt x="517367" y="457006"/>
                </a:lnTo>
                <a:lnTo>
                  <a:pt x="540261" y="419435"/>
                </a:lnTo>
                <a:lnTo>
                  <a:pt x="557265" y="378023"/>
                </a:lnTo>
                <a:lnTo>
                  <a:pt x="567853" y="333288"/>
                </a:lnTo>
                <a:lnTo>
                  <a:pt x="571500" y="285750"/>
                </a:lnTo>
                <a:lnTo>
                  <a:pt x="567853" y="238555"/>
                </a:lnTo>
                <a:lnTo>
                  <a:pt x="557265" y="194096"/>
                </a:lnTo>
                <a:lnTo>
                  <a:pt x="540261" y="152899"/>
                </a:lnTo>
                <a:lnTo>
                  <a:pt x="517367" y="115488"/>
                </a:lnTo>
                <a:lnTo>
                  <a:pt x="489108" y="82391"/>
                </a:lnTo>
                <a:lnTo>
                  <a:pt x="456011" y="54132"/>
                </a:lnTo>
                <a:lnTo>
                  <a:pt x="418600" y="31238"/>
                </a:lnTo>
                <a:lnTo>
                  <a:pt x="377403" y="14234"/>
                </a:lnTo>
                <a:lnTo>
                  <a:pt x="332944" y="3646"/>
                </a:lnTo>
                <a:lnTo>
                  <a:pt x="28575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2" name="object 12"/>
          <p:cNvSpPr/>
          <p:nvPr/>
        </p:nvSpPr>
        <p:spPr>
          <a:xfrm>
            <a:off x="6287939" y="2042429"/>
            <a:ext cx="978892" cy="978892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539750" y="0"/>
                </a:moveTo>
                <a:lnTo>
                  <a:pt x="492048" y="1918"/>
                </a:lnTo>
                <a:lnTo>
                  <a:pt x="445690" y="7579"/>
                </a:lnTo>
                <a:lnTo>
                  <a:pt x="400818" y="16842"/>
                </a:lnTo>
                <a:lnTo>
                  <a:pt x="357572" y="29566"/>
                </a:lnTo>
                <a:lnTo>
                  <a:pt x="316094" y="45609"/>
                </a:lnTo>
                <a:lnTo>
                  <a:pt x="276525" y="64830"/>
                </a:lnTo>
                <a:lnTo>
                  <a:pt x="239005" y="87089"/>
                </a:lnTo>
                <a:lnTo>
                  <a:pt x="203676" y="112244"/>
                </a:lnTo>
                <a:lnTo>
                  <a:pt x="170678" y="140154"/>
                </a:lnTo>
                <a:lnTo>
                  <a:pt x="140154" y="170678"/>
                </a:lnTo>
                <a:lnTo>
                  <a:pt x="112244" y="203676"/>
                </a:lnTo>
                <a:lnTo>
                  <a:pt x="87089" y="239005"/>
                </a:lnTo>
                <a:lnTo>
                  <a:pt x="64830" y="276525"/>
                </a:lnTo>
                <a:lnTo>
                  <a:pt x="45609" y="316094"/>
                </a:lnTo>
                <a:lnTo>
                  <a:pt x="29566" y="357572"/>
                </a:lnTo>
                <a:lnTo>
                  <a:pt x="16842" y="400818"/>
                </a:lnTo>
                <a:lnTo>
                  <a:pt x="7579" y="445690"/>
                </a:lnTo>
                <a:lnTo>
                  <a:pt x="1918" y="492048"/>
                </a:lnTo>
                <a:lnTo>
                  <a:pt x="0" y="539750"/>
                </a:lnTo>
                <a:lnTo>
                  <a:pt x="1918" y="587451"/>
                </a:lnTo>
                <a:lnTo>
                  <a:pt x="7579" y="633809"/>
                </a:lnTo>
                <a:lnTo>
                  <a:pt x="16842" y="678681"/>
                </a:lnTo>
                <a:lnTo>
                  <a:pt x="29566" y="721927"/>
                </a:lnTo>
                <a:lnTo>
                  <a:pt x="45609" y="763405"/>
                </a:lnTo>
                <a:lnTo>
                  <a:pt x="64830" y="802974"/>
                </a:lnTo>
                <a:lnTo>
                  <a:pt x="87089" y="840494"/>
                </a:lnTo>
                <a:lnTo>
                  <a:pt x="112244" y="875823"/>
                </a:lnTo>
                <a:lnTo>
                  <a:pt x="140154" y="908821"/>
                </a:lnTo>
                <a:lnTo>
                  <a:pt x="170678" y="939345"/>
                </a:lnTo>
                <a:lnTo>
                  <a:pt x="203676" y="967255"/>
                </a:lnTo>
                <a:lnTo>
                  <a:pt x="239005" y="992410"/>
                </a:lnTo>
                <a:lnTo>
                  <a:pt x="276525" y="1014669"/>
                </a:lnTo>
                <a:lnTo>
                  <a:pt x="316094" y="1033890"/>
                </a:lnTo>
                <a:lnTo>
                  <a:pt x="357572" y="1049933"/>
                </a:lnTo>
                <a:lnTo>
                  <a:pt x="400818" y="1062657"/>
                </a:lnTo>
                <a:lnTo>
                  <a:pt x="445690" y="1071920"/>
                </a:lnTo>
                <a:lnTo>
                  <a:pt x="492048" y="1077581"/>
                </a:lnTo>
                <a:lnTo>
                  <a:pt x="539750" y="1079500"/>
                </a:lnTo>
                <a:lnTo>
                  <a:pt x="587451" y="1077581"/>
                </a:lnTo>
                <a:lnTo>
                  <a:pt x="633809" y="1071920"/>
                </a:lnTo>
                <a:lnTo>
                  <a:pt x="678681" y="1062657"/>
                </a:lnTo>
                <a:lnTo>
                  <a:pt x="721927" y="1049933"/>
                </a:lnTo>
                <a:lnTo>
                  <a:pt x="763405" y="1033890"/>
                </a:lnTo>
                <a:lnTo>
                  <a:pt x="802974" y="1014669"/>
                </a:lnTo>
                <a:lnTo>
                  <a:pt x="840494" y="992410"/>
                </a:lnTo>
                <a:lnTo>
                  <a:pt x="875823" y="967255"/>
                </a:lnTo>
                <a:lnTo>
                  <a:pt x="908821" y="939345"/>
                </a:lnTo>
                <a:lnTo>
                  <a:pt x="939345" y="908821"/>
                </a:lnTo>
                <a:lnTo>
                  <a:pt x="967255" y="875823"/>
                </a:lnTo>
                <a:lnTo>
                  <a:pt x="992410" y="840494"/>
                </a:lnTo>
                <a:lnTo>
                  <a:pt x="1014669" y="802974"/>
                </a:lnTo>
                <a:lnTo>
                  <a:pt x="1033890" y="763405"/>
                </a:lnTo>
                <a:lnTo>
                  <a:pt x="1049933" y="721927"/>
                </a:lnTo>
                <a:lnTo>
                  <a:pt x="1062657" y="678681"/>
                </a:lnTo>
                <a:lnTo>
                  <a:pt x="1071920" y="633809"/>
                </a:lnTo>
                <a:lnTo>
                  <a:pt x="1077581" y="587451"/>
                </a:lnTo>
                <a:lnTo>
                  <a:pt x="1079500" y="539750"/>
                </a:lnTo>
                <a:lnTo>
                  <a:pt x="1077581" y="492048"/>
                </a:lnTo>
                <a:lnTo>
                  <a:pt x="1071920" y="445690"/>
                </a:lnTo>
                <a:lnTo>
                  <a:pt x="1062657" y="400818"/>
                </a:lnTo>
                <a:lnTo>
                  <a:pt x="1049933" y="357572"/>
                </a:lnTo>
                <a:lnTo>
                  <a:pt x="1033890" y="316094"/>
                </a:lnTo>
                <a:lnTo>
                  <a:pt x="1014669" y="276525"/>
                </a:lnTo>
                <a:lnTo>
                  <a:pt x="992410" y="239005"/>
                </a:lnTo>
                <a:lnTo>
                  <a:pt x="967255" y="203676"/>
                </a:lnTo>
                <a:lnTo>
                  <a:pt x="939345" y="170678"/>
                </a:lnTo>
                <a:lnTo>
                  <a:pt x="908821" y="140154"/>
                </a:lnTo>
                <a:lnTo>
                  <a:pt x="875823" y="112244"/>
                </a:lnTo>
                <a:lnTo>
                  <a:pt x="840494" y="87089"/>
                </a:lnTo>
                <a:lnTo>
                  <a:pt x="802974" y="64830"/>
                </a:lnTo>
                <a:lnTo>
                  <a:pt x="763405" y="45609"/>
                </a:lnTo>
                <a:lnTo>
                  <a:pt x="721927" y="29566"/>
                </a:lnTo>
                <a:lnTo>
                  <a:pt x="678681" y="16842"/>
                </a:lnTo>
                <a:lnTo>
                  <a:pt x="633809" y="7579"/>
                </a:lnTo>
                <a:lnTo>
                  <a:pt x="587451" y="1918"/>
                </a:lnTo>
                <a:lnTo>
                  <a:pt x="53975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3" name="object 13"/>
          <p:cNvSpPr txBox="1"/>
          <p:nvPr/>
        </p:nvSpPr>
        <p:spPr>
          <a:xfrm>
            <a:off x="4256452" y="1245367"/>
            <a:ext cx="4597912" cy="724768"/>
          </a:xfrm>
          <a:prstGeom prst="rect">
            <a:avLst/>
          </a:prstGeom>
        </p:spPr>
        <p:txBody>
          <a:bodyPr vert="horz" wrap="square" lIns="0" tIns="120922" rIns="0" bIns="0" rtlCol="0">
            <a:spAutoFit/>
          </a:bodyPr>
          <a:lstStyle/>
          <a:p>
            <a:pPr marL="11516">
              <a:spcBef>
                <a:spcPts val="952"/>
              </a:spcBef>
            </a:pPr>
            <a:r>
              <a:rPr sz="1451" spc="-5" dirty="0">
                <a:solidFill>
                  <a:srgbClr val="FF0000"/>
                </a:solidFill>
                <a:latin typeface="Arial"/>
                <a:cs typeface="Arial"/>
              </a:rPr>
              <a:t>Actual </a:t>
            </a:r>
            <a:r>
              <a:rPr sz="1451" dirty="0">
                <a:solidFill>
                  <a:srgbClr val="FF0000"/>
                </a:solidFill>
                <a:latin typeface="Arial"/>
                <a:cs typeface="Arial"/>
              </a:rPr>
              <a:t>size </a:t>
            </a:r>
            <a:r>
              <a:rPr sz="1451" spc="-5" dirty="0">
                <a:solidFill>
                  <a:srgbClr val="FF0000"/>
                </a:solidFill>
                <a:latin typeface="Arial"/>
                <a:cs typeface="Arial"/>
              </a:rPr>
              <a:t>of RF </a:t>
            </a:r>
            <a:r>
              <a:rPr sz="1451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1451" spc="-5" dirty="0">
                <a:solidFill>
                  <a:srgbClr val="FF0000"/>
                </a:solidFill>
                <a:latin typeface="Arial"/>
                <a:cs typeface="Arial"/>
              </a:rPr>
              <a:t>much smaller than the theoretic</a:t>
            </a:r>
            <a:r>
              <a:rPr sz="1451" spc="-2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1" dirty="0">
                <a:solidFill>
                  <a:srgbClr val="FF0000"/>
                </a:solidFill>
                <a:latin typeface="Arial"/>
                <a:cs typeface="Arial"/>
              </a:rPr>
              <a:t>size</a:t>
            </a:r>
            <a:endParaRPr sz="1451">
              <a:latin typeface="Arial"/>
              <a:cs typeface="Arial"/>
            </a:endParaRPr>
          </a:p>
          <a:p>
            <a:pPr marL="593093">
              <a:spcBef>
                <a:spcPts val="966"/>
              </a:spcBef>
              <a:tabLst>
                <a:tab pos="3743393" algn="l"/>
              </a:tabLst>
            </a:pPr>
            <a:r>
              <a:rPr sz="1632" spc="-5" dirty="0">
                <a:latin typeface="Arial"/>
                <a:cs typeface="Arial"/>
              </a:rPr>
              <a:t>conv3	</a:t>
            </a:r>
            <a:r>
              <a:rPr sz="1632" spc="-9" dirty="0">
                <a:latin typeface="Arial"/>
                <a:cs typeface="Arial"/>
              </a:rPr>
              <a:t>pool5</a:t>
            </a:r>
            <a:endParaRPr sz="1632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3151" y="2445502"/>
            <a:ext cx="125528" cy="125528"/>
          </a:xfrm>
          <a:custGeom>
            <a:avLst/>
            <a:gdLst/>
            <a:ahLst/>
            <a:cxnLst/>
            <a:rect l="l" t="t" r="r" b="b"/>
            <a:pathLst>
              <a:path w="138429" h="138430">
                <a:moveTo>
                  <a:pt x="68579" y="0"/>
                </a:moveTo>
                <a:lnTo>
                  <a:pt x="41255" y="5377"/>
                </a:lnTo>
                <a:lnTo>
                  <a:pt x="19526" y="20161"/>
                </a:lnTo>
                <a:lnTo>
                  <a:pt x="5179" y="42326"/>
                </a:lnTo>
                <a:lnTo>
                  <a:pt x="0" y="69850"/>
                </a:lnTo>
                <a:lnTo>
                  <a:pt x="5179" y="96639"/>
                </a:lnTo>
                <a:lnTo>
                  <a:pt x="19526" y="118427"/>
                </a:lnTo>
                <a:lnTo>
                  <a:pt x="41255" y="133072"/>
                </a:lnTo>
                <a:lnTo>
                  <a:pt x="68579" y="138429"/>
                </a:lnTo>
                <a:lnTo>
                  <a:pt x="96103" y="133072"/>
                </a:lnTo>
                <a:lnTo>
                  <a:pt x="118268" y="118427"/>
                </a:lnTo>
                <a:lnTo>
                  <a:pt x="133052" y="96639"/>
                </a:lnTo>
                <a:lnTo>
                  <a:pt x="138429" y="69850"/>
                </a:lnTo>
                <a:lnTo>
                  <a:pt x="133052" y="42326"/>
                </a:lnTo>
                <a:lnTo>
                  <a:pt x="118268" y="20161"/>
                </a:lnTo>
                <a:lnTo>
                  <a:pt x="96103" y="5377"/>
                </a:lnTo>
                <a:lnTo>
                  <a:pt x="68579" y="0"/>
                </a:lnTo>
                <a:close/>
              </a:path>
            </a:pathLst>
          </a:custGeom>
          <a:solidFill>
            <a:srgbClr val="FF66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5" name="object 15"/>
          <p:cNvSpPr/>
          <p:nvPr/>
        </p:nvSpPr>
        <p:spPr>
          <a:xfrm>
            <a:off x="3564318" y="2412104"/>
            <a:ext cx="271786" cy="271786"/>
          </a:xfrm>
          <a:custGeom>
            <a:avLst/>
            <a:gdLst/>
            <a:ahLst/>
            <a:cxnLst/>
            <a:rect l="l" t="t" r="r" b="b"/>
            <a:pathLst>
              <a:path w="299720" h="299719">
                <a:moveTo>
                  <a:pt x="149860" y="0"/>
                </a:moveTo>
                <a:lnTo>
                  <a:pt x="101600" y="7416"/>
                </a:lnTo>
                <a:lnTo>
                  <a:pt x="60350" y="28244"/>
                </a:lnTo>
                <a:lnTo>
                  <a:pt x="28244" y="60350"/>
                </a:lnTo>
                <a:lnTo>
                  <a:pt x="7416" y="101600"/>
                </a:lnTo>
                <a:lnTo>
                  <a:pt x="0" y="149860"/>
                </a:lnTo>
                <a:lnTo>
                  <a:pt x="7416" y="198120"/>
                </a:lnTo>
                <a:lnTo>
                  <a:pt x="28244" y="239369"/>
                </a:lnTo>
                <a:lnTo>
                  <a:pt x="60350" y="271475"/>
                </a:lnTo>
                <a:lnTo>
                  <a:pt x="101600" y="292303"/>
                </a:lnTo>
                <a:lnTo>
                  <a:pt x="149860" y="299720"/>
                </a:lnTo>
                <a:lnTo>
                  <a:pt x="198120" y="292303"/>
                </a:lnTo>
                <a:lnTo>
                  <a:pt x="239369" y="271475"/>
                </a:lnTo>
                <a:lnTo>
                  <a:pt x="271475" y="239369"/>
                </a:lnTo>
                <a:lnTo>
                  <a:pt x="292303" y="198120"/>
                </a:lnTo>
                <a:lnTo>
                  <a:pt x="299720" y="149860"/>
                </a:lnTo>
                <a:lnTo>
                  <a:pt x="292303" y="101600"/>
                </a:lnTo>
                <a:lnTo>
                  <a:pt x="271475" y="60350"/>
                </a:lnTo>
                <a:lnTo>
                  <a:pt x="239369" y="28244"/>
                </a:lnTo>
                <a:lnTo>
                  <a:pt x="198120" y="7416"/>
                </a:lnTo>
                <a:lnTo>
                  <a:pt x="149860" y="0"/>
                </a:lnTo>
                <a:close/>
              </a:path>
            </a:pathLst>
          </a:custGeom>
          <a:solidFill>
            <a:srgbClr val="FF66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6" name="object 16"/>
          <p:cNvSpPr/>
          <p:nvPr/>
        </p:nvSpPr>
        <p:spPr>
          <a:xfrm>
            <a:off x="6536692" y="2283121"/>
            <a:ext cx="468716" cy="469867"/>
          </a:xfrm>
          <a:custGeom>
            <a:avLst/>
            <a:gdLst/>
            <a:ahLst/>
            <a:cxnLst/>
            <a:rect l="l" t="t" r="r" b="b"/>
            <a:pathLst>
              <a:path w="516890" h="518160">
                <a:moveTo>
                  <a:pt x="259079" y="0"/>
                </a:moveTo>
                <a:lnTo>
                  <a:pt x="211394" y="4034"/>
                </a:lnTo>
                <a:lnTo>
                  <a:pt x="166971" y="15720"/>
                </a:lnTo>
                <a:lnTo>
                  <a:pt x="126435" y="34431"/>
                </a:lnTo>
                <a:lnTo>
                  <a:pt x="90415" y="59538"/>
                </a:lnTo>
                <a:lnTo>
                  <a:pt x="59538" y="90415"/>
                </a:lnTo>
                <a:lnTo>
                  <a:pt x="34431" y="126435"/>
                </a:lnTo>
                <a:lnTo>
                  <a:pt x="15720" y="166971"/>
                </a:lnTo>
                <a:lnTo>
                  <a:pt x="4034" y="211394"/>
                </a:lnTo>
                <a:lnTo>
                  <a:pt x="0" y="259079"/>
                </a:lnTo>
                <a:lnTo>
                  <a:pt x="4034" y="306430"/>
                </a:lnTo>
                <a:lnTo>
                  <a:pt x="15720" y="350676"/>
                </a:lnTo>
                <a:lnTo>
                  <a:pt x="34431" y="391160"/>
                </a:lnTo>
                <a:lnTo>
                  <a:pt x="59538" y="427221"/>
                </a:lnTo>
                <a:lnTo>
                  <a:pt x="90415" y="458203"/>
                </a:lnTo>
                <a:lnTo>
                  <a:pt x="126435" y="483446"/>
                </a:lnTo>
                <a:lnTo>
                  <a:pt x="166971" y="502292"/>
                </a:lnTo>
                <a:lnTo>
                  <a:pt x="211394" y="514083"/>
                </a:lnTo>
                <a:lnTo>
                  <a:pt x="259079" y="518160"/>
                </a:lnTo>
                <a:lnTo>
                  <a:pt x="306387" y="514083"/>
                </a:lnTo>
                <a:lnTo>
                  <a:pt x="350516" y="502292"/>
                </a:lnTo>
                <a:lnTo>
                  <a:pt x="390830" y="483446"/>
                </a:lnTo>
                <a:lnTo>
                  <a:pt x="426692" y="458203"/>
                </a:lnTo>
                <a:lnTo>
                  <a:pt x="457463" y="427221"/>
                </a:lnTo>
                <a:lnTo>
                  <a:pt x="482505" y="391160"/>
                </a:lnTo>
                <a:lnTo>
                  <a:pt x="501183" y="350676"/>
                </a:lnTo>
                <a:lnTo>
                  <a:pt x="512857" y="306430"/>
                </a:lnTo>
                <a:lnTo>
                  <a:pt x="516889" y="259079"/>
                </a:lnTo>
                <a:lnTo>
                  <a:pt x="512857" y="211394"/>
                </a:lnTo>
                <a:lnTo>
                  <a:pt x="501183" y="166971"/>
                </a:lnTo>
                <a:lnTo>
                  <a:pt x="482505" y="126435"/>
                </a:lnTo>
                <a:lnTo>
                  <a:pt x="457463" y="90415"/>
                </a:lnTo>
                <a:lnTo>
                  <a:pt x="426692" y="59538"/>
                </a:lnTo>
                <a:lnTo>
                  <a:pt x="390830" y="34431"/>
                </a:lnTo>
                <a:lnTo>
                  <a:pt x="350516" y="15720"/>
                </a:lnTo>
                <a:lnTo>
                  <a:pt x="306387" y="4034"/>
                </a:lnTo>
                <a:lnTo>
                  <a:pt x="259079" y="0"/>
                </a:lnTo>
                <a:close/>
              </a:path>
            </a:pathLst>
          </a:custGeom>
          <a:solidFill>
            <a:srgbClr val="FF66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7" name="object 17"/>
          <p:cNvSpPr/>
          <p:nvPr/>
        </p:nvSpPr>
        <p:spPr>
          <a:xfrm>
            <a:off x="702499" y="3965663"/>
            <a:ext cx="8005031" cy="23055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8" name="object 18"/>
          <p:cNvSpPr txBox="1"/>
          <p:nvPr/>
        </p:nvSpPr>
        <p:spPr>
          <a:xfrm>
            <a:off x="285605" y="3530344"/>
            <a:ext cx="4021517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995" spc="-5" dirty="0">
                <a:latin typeface="Arial"/>
                <a:cs typeface="Arial"/>
              </a:rPr>
              <a:t>Segmentation </a:t>
            </a:r>
            <a:r>
              <a:rPr sz="1995" dirty="0">
                <a:latin typeface="Arial"/>
                <a:cs typeface="Arial"/>
              </a:rPr>
              <a:t>using </a:t>
            </a:r>
            <a:r>
              <a:rPr sz="1995" spc="-5" dirty="0">
                <a:latin typeface="Arial"/>
                <a:cs typeface="Arial"/>
              </a:rPr>
              <a:t>the RF </a:t>
            </a:r>
            <a:r>
              <a:rPr sz="1995" dirty="0">
                <a:latin typeface="Arial"/>
                <a:cs typeface="Arial"/>
              </a:rPr>
              <a:t>of</a:t>
            </a:r>
            <a:r>
              <a:rPr sz="1995" spc="-59" dirty="0">
                <a:latin typeface="Arial"/>
                <a:cs typeface="Arial"/>
              </a:rPr>
              <a:t> </a:t>
            </a:r>
            <a:r>
              <a:rPr sz="1995" spc="-5" dirty="0">
                <a:latin typeface="Arial"/>
                <a:cs typeface="Arial"/>
              </a:rPr>
              <a:t>Units</a:t>
            </a:r>
            <a:endParaRPr sz="1995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5454" y="4191384"/>
            <a:ext cx="142802" cy="1814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0" name="object 20"/>
          <p:cNvSpPr/>
          <p:nvPr/>
        </p:nvSpPr>
        <p:spPr>
          <a:xfrm>
            <a:off x="498658" y="6355309"/>
            <a:ext cx="8389678" cy="0"/>
          </a:xfrm>
          <a:custGeom>
            <a:avLst/>
            <a:gdLst/>
            <a:ahLst/>
            <a:cxnLst/>
            <a:rect l="l" t="t" r="r" b="b"/>
            <a:pathLst>
              <a:path w="9251950">
                <a:moveTo>
                  <a:pt x="0" y="0"/>
                </a:moveTo>
                <a:lnTo>
                  <a:pt x="925195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1" name="object 21"/>
          <p:cNvSpPr/>
          <p:nvPr/>
        </p:nvSpPr>
        <p:spPr>
          <a:xfrm>
            <a:off x="8883730" y="6320760"/>
            <a:ext cx="69098" cy="69098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99"/>
                </a:lnTo>
                <a:lnTo>
                  <a:pt x="7620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2" name="object 22"/>
          <p:cNvSpPr txBox="1"/>
          <p:nvPr/>
        </p:nvSpPr>
        <p:spPr>
          <a:xfrm>
            <a:off x="5458761" y="6384101"/>
            <a:ext cx="3073144" cy="29080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814" spc="-5" dirty="0">
                <a:latin typeface="Arial"/>
                <a:cs typeface="Arial"/>
              </a:rPr>
              <a:t>More semantically</a:t>
            </a:r>
            <a:r>
              <a:rPr sz="1814" spc="9" dirty="0">
                <a:latin typeface="Arial"/>
                <a:cs typeface="Arial"/>
              </a:rPr>
              <a:t> </a:t>
            </a:r>
            <a:r>
              <a:rPr sz="1814" spc="-5" dirty="0">
                <a:latin typeface="Arial"/>
                <a:cs typeface="Arial"/>
              </a:rPr>
              <a:t>meaningful</a:t>
            </a:r>
            <a:endParaRPr sz="181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930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5646" y="268907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6491" y="2467383"/>
            <a:ext cx="8220387" cy="2753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 txBox="1"/>
          <p:nvPr/>
        </p:nvSpPr>
        <p:spPr>
          <a:xfrm>
            <a:off x="234933" y="2056249"/>
            <a:ext cx="8676435" cy="29080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814" spc="-5" dirty="0">
                <a:latin typeface="Arial"/>
                <a:cs typeface="Arial"/>
              </a:rPr>
              <a:t>Top ranked segmented images </a:t>
            </a:r>
            <a:r>
              <a:rPr sz="1814" dirty="0">
                <a:latin typeface="Arial"/>
                <a:cs typeface="Arial"/>
              </a:rPr>
              <a:t>are </a:t>
            </a:r>
            <a:r>
              <a:rPr sz="1814" spc="-5" dirty="0">
                <a:latin typeface="Arial"/>
                <a:cs typeface="Arial"/>
              </a:rPr>
              <a:t>cropped and sent to Amazon Turk for</a:t>
            </a:r>
            <a:r>
              <a:rPr sz="1814" spc="213" dirty="0">
                <a:latin typeface="Arial"/>
                <a:cs typeface="Arial"/>
              </a:rPr>
              <a:t> </a:t>
            </a:r>
            <a:r>
              <a:rPr sz="1814" spc="-5" dirty="0">
                <a:latin typeface="Arial"/>
                <a:cs typeface="Arial"/>
              </a:rPr>
              <a:t>annotation.</a:t>
            </a:r>
            <a:endParaRPr sz="181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71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646" y="271634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5913" y="1261619"/>
            <a:ext cx="6517115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995" spc="-5" dirty="0">
                <a:latin typeface="Arial"/>
                <a:cs typeface="Arial"/>
              </a:rPr>
              <a:t>Pool5, unit 76; Label: ocean; Type: scene; Precision:</a:t>
            </a:r>
            <a:r>
              <a:rPr sz="1995" spc="36" dirty="0">
                <a:latin typeface="Arial"/>
                <a:cs typeface="Arial"/>
              </a:rPr>
              <a:t> </a:t>
            </a:r>
            <a:r>
              <a:rPr sz="1995" spc="-5" dirty="0">
                <a:latin typeface="Arial"/>
                <a:cs typeface="Arial"/>
              </a:rPr>
              <a:t>93%</a:t>
            </a:r>
            <a:endParaRPr sz="199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647" y="3412878"/>
            <a:ext cx="8939009" cy="1570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68139" y="1832830"/>
            <a:ext cx="8874517" cy="1544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115164" y="5318837"/>
            <a:ext cx="3201552" cy="731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103647" y="1731487"/>
            <a:ext cx="8940160" cy="3233797"/>
          </a:xfrm>
          <a:custGeom>
            <a:avLst/>
            <a:gdLst/>
            <a:ahLst/>
            <a:cxnLst/>
            <a:rect l="l" t="t" r="r" b="b"/>
            <a:pathLst>
              <a:path w="9859010" h="3566160">
                <a:moveTo>
                  <a:pt x="4928870" y="3566159"/>
                </a:moveTo>
                <a:lnTo>
                  <a:pt x="0" y="3566159"/>
                </a:lnTo>
                <a:lnTo>
                  <a:pt x="0" y="0"/>
                </a:lnTo>
                <a:lnTo>
                  <a:pt x="9859010" y="0"/>
                </a:lnTo>
                <a:lnTo>
                  <a:pt x="9859010" y="3566159"/>
                </a:lnTo>
                <a:lnTo>
                  <a:pt x="4928870" y="3566159"/>
                </a:lnTo>
                <a:close/>
              </a:path>
            </a:pathLst>
          </a:custGeom>
          <a:ln w="109619">
            <a:solidFill>
              <a:srgbClr val="007F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70249" y="5247434"/>
            <a:ext cx="3297138" cy="802691"/>
          </a:xfrm>
          <a:custGeom>
            <a:avLst/>
            <a:gdLst/>
            <a:ahLst/>
            <a:cxnLst/>
            <a:rect l="l" t="t" r="r" b="b"/>
            <a:pathLst>
              <a:path w="3636010" h="885190">
                <a:moveTo>
                  <a:pt x="1817370" y="885190"/>
                </a:moveTo>
                <a:lnTo>
                  <a:pt x="0" y="885190"/>
                </a:lnTo>
                <a:lnTo>
                  <a:pt x="0" y="0"/>
                </a:lnTo>
                <a:lnTo>
                  <a:pt x="3636009" y="0"/>
                </a:lnTo>
                <a:lnTo>
                  <a:pt x="3636009" y="885190"/>
                </a:lnTo>
                <a:lnTo>
                  <a:pt x="1817370" y="885190"/>
                </a:lnTo>
                <a:close/>
              </a:path>
            </a:pathLst>
          </a:custGeom>
          <a:ln w="10961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2986903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553" y="1261619"/>
            <a:ext cx="7171821" cy="34646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176" spc="-9" dirty="0">
                <a:latin typeface="Arial"/>
                <a:cs typeface="Arial"/>
              </a:rPr>
              <a:t>Pool5, unit 13; Label: </a:t>
            </a:r>
            <a:r>
              <a:rPr sz="2176" spc="-5" dirty="0">
                <a:latin typeface="Arial"/>
                <a:cs typeface="Arial"/>
              </a:rPr>
              <a:t>Lamps; Type: object; </a:t>
            </a:r>
            <a:r>
              <a:rPr sz="2176" spc="-9" dirty="0">
                <a:latin typeface="Arial"/>
                <a:cs typeface="Arial"/>
              </a:rPr>
              <a:t>Precision:</a:t>
            </a:r>
            <a:r>
              <a:rPr sz="2176" spc="113" dirty="0">
                <a:latin typeface="Arial"/>
                <a:cs typeface="Arial"/>
              </a:rPr>
              <a:t> </a:t>
            </a:r>
            <a:r>
              <a:rPr sz="2176" spc="-9" dirty="0">
                <a:latin typeface="Arial"/>
                <a:cs typeface="Arial"/>
              </a:rPr>
              <a:t>84%</a:t>
            </a:r>
            <a:endParaRPr sz="2176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414" y="1801736"/>
            <a:ext cx="8826148" cy="1550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32438" y="3378328"/>
            <a:ext cx="8910218" cy="1537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79655" y="5316533"/>
            <a:ext cx="7026139" cy="697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5646" y="271634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647" y="1731487"/>
            <a:ext cx="8940160" cy="3233797"/>
          </a:xfrm>
          <a:custGeom>
            <a:avLst/>
            <a:gdLst/>
            <a:ahLst/>
            <a:cxnLst/>
            <a:rect l="l" t="t" r="r" b="b"/>
            <a:pathLst>
              <a:path w="9859010" h="3566160">
                <a:moveTo>
                  <a:pt x="4928870" y="3566159"/>
                </a:moveTo>
                <a:lnTo>
                  <a:pt x="0" y="3566159"/>
                </a:lnTo>
                <a:lnTo>
                  <a:pt x="0" y="0"/>
                </a:lnTo>
                <a:lnTo>
                  <a:pt x="9859010" y="0"/>
                </a:lnTo>
                <a:lnTo>
                  <a:pt x="9859010" y="3566159"/>
                </a:lnTo>
                <a:lnTo>
                  <a:pt x="4928870" y="3566159"/>
                </a:lnTo>
                <a:close/>
              </a:path>
            </a:pathLst>
          </a:custGeom>
          <a:ln w="91290">
            <a:solidFill>
              <a:srgbClr val="007F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135893" y="5283136"/>
            <a:ext cx="7069901" cy="802691"/>
          </a:xfrm>
          <a:custGeom>
            <a:avLst/>
            <a:gdLst/>
            <a:ahLst/>
            <a:cxnLst/>
            <a:rect l="l" t="t" r="r" b="b"/>
            <a:pathLst>
              <a:path w="7796530" h="885190">
                <a:moveTo>
                  <a:pt x="3898900" y="885190"/>
                </a:moveTo>
                <a:lnTo>
                  <a:pt x="0" y="885190"/>
                </a:lnTo>
                <a:lnTo>
                  <a:pt x="0" y="0"/>
                </a:lnTo>
                <a:lnTo>
                  <a:pt x="7796530" y="0"/>
                </a:lnTo>
                <a:lnTo>
                  <a:pt x="7796530" y="885190"/>
                </a:lnTo>
                <a:lnTo>
                  <a:pt x="3898900" y="885190"/>
                </a:lnTo>
                <a:close/>
              </a:path>
            </a:pathLst>
          </a:custGeom>
          <a:ln w="729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2621933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086" y="1169488"/>
            <a:ext cx="6727865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995" spc="-5" dirty="0">
                <a:latin typeface="Arial"/>
                <a:cs typeface="Arial"/>
              </a:rPr>
              <a:t>Pool5, unit 77; Label:legs; Type: object part; Precision:</a:t>
            </a:r>
            <a:r>
              <a:rPr sz="1995" spc="32" dirty="0">
                <a:latin typeface="Arial"/>
                <a:cs typeface="Arial"/>
              </a:rPr>
              <a:t> </a:t>
            </a:r>
            <a:r>
              <a:rPr sz="1995" spc="-5" dirty="0">
                <a:latin typeface="Arial"/>
                <a:cs typeface="Arial"/>
              </a:rPr>
              <a:t>96%</a:t>
            </a:r>
            <a:endParaRPr sz="1995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560" y="1633598"/>
            <a:ext cx="8895246" cy="1608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03647" y="3273529"/>
            <a:ext cx="8884882" cy="1581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48560" y="5250890"/>
            <a:ext cx="1508645" cy="7059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103647" y="1633598"/>
            <a:ext cx="8940160" cy="3233797"/>
          </a:xfrm>
          <a:custGeom>
            <a:avLst/>
            <a:gdLst/>
            <a:ahLst/>
            <a:cxnLst/>
            <a:rect l="l" t="t" r="r" b="b"/>
            <a:pathLst>
              <a:path w="9859010" h="3566160">
                <a:moveTo>
                  <a:pt x="4928870" y="3566159"/>
                </a:moveTo>
                <a:lnTo>
                  <a:pt x="0" y="3566159"/>
                </a:lnTo>
                <a:lnTo>
                  <a:pt x="0" y="0"/>
                </a:lnTo>
                <a:lnTo>
                  <a:pt x="9859010" y="0"/>
                </a:lnTo>
                <a:lnTo>
                  <a:pt x="9859010" y="3566159"/>
                </a:lnTo>
                <a:lnTo>
                  <a:pt x="4928870" y="3566159"/>
                </a:lnTo>
                <a:close/>
              </a:path>
            </a:pathLst>
          </a:custGeom>
          <a:ln w="72960">
            <a:solidFill>
              <a:srgbClr val="007F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115163" y="5173731"/>
            <a:ext cx="1573137" cy="802691"/>
          </a:xfrm>
          <a:custGeom>
            <a:avLst/>
            <a:gdLst/>
            <a:ahLst/>
            <a:cxnLst/>
            <a:rect l="l" t="t" r="r" b="b"/>
            <a:pathLst>
              <a:path w="1734820" h="885190">
                <a:moveTo>
                  <a:pt x="867410" y="885190"/>
                </a:moveTo>
                <a:lnTo>
                  <a:pt x="0" y="885190"/>
                </a:lnTo>
                <a:lnTo>
                  <a:pt x="0" y="0"/>
                </a:lnTo>
                <a:lnTo>
                  <a:pt x="1734820" y="0"/>
                </a:lnTo>
                <a:lnTo>
                  <a:pt x="1734820" y="885190"/>
                </a:lnTo>
                <a:lnTo>
                  <a:pt x="867410" y="885190"/>
                </a:lnTo>
                <a:close/>
              </a:path>
            </a:pathLst>
          </a:custGeom>
          <a:ln w="729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5646" y="271634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288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53" y="1643963"/>
            <a:ext cx="9031140" cy="1559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" name="object 3"/>
          <p:cNvSpPr/>
          <p:nvPr/>
        </p:nvSpPr>
        <p:spPr>
          <a:xfrm>
            <a:off x="35700" y="3218251"/>
            <a:ext cx="9103693" cy="1583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 txBox="1"/>
          <p:nvPr/>
        </p:nvSpPr>
        <p:spPr>
          <a:xfrm>
            <a:off x="477930" y="1140697"/>
            <a:ext cx="7691785" cy="34646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176" spc="-9" dirty="0">
                <a:latin typeface="Arial"/>
                <a:cs typeface="Arial"/>
              </a:rPr>
              <a:t>Pool5, unit </a:t>
            </a:r>
            <a:r>
              <a:rPr sz="2176" spc="-5" dirty="0">
                <a:latin typeface="Arial"/>
                <a:cs typeface="Arial"/>
              </a:rPr>
              <a:t>112; </a:t>
            </a:r>
            <a:r>
              <a:rPr sz="2176" spc="-9" dirty="0">
                <a:latin typeface="Arial"/>
                <a:cs typeface="Arial"/>
              </a:rPr>
              <a:t>Label: </a:t>
            </a:r>
            <a:r>
              <a:rPr sz="2176" spc="-5" dirty="0">
                <a:latin typeface="Arial"/>
                <a:cs typeface="Arial"/>
              </a:rPr>
              <a:t>pool table; Type: object; </a:t>
            </a:r>
            <a:r>
              <a:rPr sz="2176" spc="-9" dirty="0">
                <a:latin typeface="Arial"/>
                <a:cs typeface="Arial"/>
              </a:rPr>
              <a:t>Precision:</a:t>
            </a:r>
            <a:r>
              <a:rPr sz="2176" spc="91" dirty="0">
                <a:latin typeface="Arial"/>
                <a:cs typeface="Arial"/>
              </a:rPr>
              <a:t> </a:t>
            </a:r>
            <a:r>
              <a:rPr sz="2176" spc="-9" dirty="0">
                <a:latin typeface="Arial"/>
                <a:cs typeface="Arial"/>
              </a:rPr>
              <a:t>70%</a:t>
            </a:r>
            <a:endParaRPr sz="2176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557" y="5027472"/>
            <a:ext cx="8994287" cy="793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97889" y="5854348"/>
            <a:ext cx="4865668" cy="777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646" y="271634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336" y="1577167"/>
            <a:ext cx="9114057" cy="3224584"/>
          </a:xfrm>
          <a:custGeom>
            <a:avLst/>
            <a:gdLst/>
            <a:ahLst/>
            <a:cxnLst/>
            <a:rect l="l" t="t" r="r" b="b"/>
            <a:pathLst>
              <a:path w="10050780" h="3556000">
                <a:moveTo>
                  <a:pt x="5025390" y="3556000"/>
                </a:moveTo>
                <a:lnTo>
                  <a:pt x="0" y="3556000"/>
                </a:lnTo>
                <a:lnTo>
                  <a:pt x="0" y="0"/>
                </a:lnTo>
                <a:lnTo>
                  <a:pt x="10050780" y="0"/>
                </a:lnTo>
                <a:lnTo>
                  <a:pt x="10050780" y="3556000"/>
                </a:lnTo>
                <a:lnTo>
                  <a:pt x="5025390" y="3556000"/>
                </a:lnTo>
                <a:close/>
              </a:path>
            </a:pathLst>
          </a:custGeom>
          <a:ln w="54630">
            <a:solidFill>
              <a:srgbClr val="007F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64491" y="5028623"/>
            <a:ext cx="9038049" cy="1658358"/>
          </a:xfrm>
          <a:custGeom>
            <a:avLst/>
            <a:gdLst/>
            <a:ahLst/>
            <a:cxnLst/>
            <a:rect l="l" t="t" r="r" b="b"/>
            <a:pathLst>
              <a:path w="9966960" h="1828800">
                <a:moveTo>
                  <a:pt x="4983480" y="1828800"/>
                </a:moveTo>
                <a:lnTo>
                  <a:pt x="0" y="1828800"/>
                </a:lnTo>
                <a:lnTo>
                  <a:pt x="0" y="0"/>
                </a:lnTo>
                <a:lnTo>
                  <a:pt x="9966960" y="0"/>
                </a:lnTo>
                <a:lnTo>
                  <a:pt x="9966960" y="1828800"/>
                </a:lnTo>
                <a:lnTo>
                  <a:pt x="4983480" y="1828800"/>
                </a:lnTo>
                <a:close/>
              </a:path>
            </a:pathLst>
          </a:custGeom>
          <a:ln w="729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2094316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72" y="5348779"/>
            <a:ext cx="9088721" cy="747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646" y="271634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086" y="1116512"/>
            <a:ext cx="7150516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995" spc="-5" dirty="0">
                <a:latin typeface="Arial"/>
                <a:cs typeface="Arial"/>
              </a:rPr>
              <a:t>Pool5, unit 22; Label: dinner table; Type: scene; Precision:</a:t>
            </a:r>
            <a:r>
              <a:rPr sz="1995" spc="45" dirty="0">
                <a:latin typeface="Arial"/>
                <a:cs typeface="Arial"/>
              </a:rPr>
              <a:t> </a:t>
            </a:r>
            <a:r>
              <a:rPr sz="1995" spc="-5" dirty="0">
                <a:latin typeface="Arial"/>
                <a:cs typeface="Arial"/>
              </a:rPr>
              <a:t>60%</a:t>
            </a:r>
            <a:endParaRPr sz="1995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91" y="1570257"/>
            <a:ext cx="9074902" cy="1667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64491" y="3295409"/>
            <a:ext cx="9056476" cy="928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27640" y="1570257"/>
            <a:ext cx="9114057" cy="2643008"/>
          </a:xfrm>
          <a:custGeom>
            <a:avLst/>
            <a:gdLst/>
            <a:ahLst/>
            <a:cxnLst/>
            <a:rect l="l" t="t" r="r" b="b"/>
            <a:pathLst>
              <a:path w="10050780" h="2914650">
                <a:moveTo>
                  <a:pt x="5025390" y="2914649"/>
                </a:moveTo>
                <a:lnTo>
                  <a:pt x="0" y="2914649"/>
                </a:lnTo>
                <a:lnTo>
                  <a:pt x="0" y="0"/>
                </a:lnTo>
                <a:lnTo>
                  <a:pt x="10050780" y="0"/>
                </a:lnTo>
                <a:lnTo>
                  <a:pt x="10050780" y="2914649"/>
                </a:lnTo>
                <a:lnTo>
                  <a:pt x="5025390" y="2914649"/>
                </a:lnTo>
                <a:close/>
              </a:path>
            </a:pathLst>
          </a:custGeom>
          <a:ln w="54630">
            <a:solidFill>
              <a:srgbClr val="007F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94433" y="4615186"/>
            <a:ext cx="9018472" cy="724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64491" y="4615186"/>
            <a:ext cx="9038049" cy="1481006"/>
          </a:xfrm>
          <a:custGeom>
            <a:avLst/>
            <a:gdLst/>
            <a:ahLst/>
            <a:cxnLst/>
            <a:rect l="l" t="t" r="r" b="b"/>
            <a:pathLst>
              <a:path w="9966960" h="1633220">
                <a:moveTo>
                  <a:pt x="4983480" y="1633220"/>
                </a:moveTo>
                <a:lnTo>
                  <a:pt x="0" y="1633220"/>
                </a:lnTo>
                <a:lnTo>
                  <a:pt x="0" y="0"/>
                </a:lnTo>
                <a:lnTo>
                  <a:pt x="9966960" y="0"/>
                </a:lnTo>
                <a:lnTo>
                  <a:pt x="9966960" y="1633220"/>
                </a:lnTo>
                <a:lnTo>
                  <a:pt x="4983480" y="1633220"/>
                </a:lnTo>
                <a:close/>
              </a:path>
            </a:pathLst>
          </a:custGeom>
          <a:ln w="729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3849447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E80F-7777-4FAB-BC33-71F514C3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vs. </a:t>
            </a:r>
            <a:r>
              <a:rPr lang="en-US" dirty="0" err="1"/>
              <a:t>PlacesNet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BE2F6-D3C3-407B-B84D-1F652795E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314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3"/>
              </a:rPr>
              <a:t>http://places2.csail.mit.edu/demo.html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ImageNet</a:t>
            </a:r>
          </a:p>
          <a:p>
            <a:pPr lvl="1"/>
            <a:r>
              <a:rPr lang="en-US" sz="2000" dirty="0"/>
              <a:t>~1 mil object-level images over 1000 classes</a:t>
            </a:r>
          </a:p>
          <a:p>
            <a:pPr marL="0" indent="0">
              <a:buNone/>
            </a:pPr>
            <a:r>
              <a:rPr lang="en-US" sz="2400" dirty="0" err="1"/>
              <a:t>PlacesNet</a:t>
            </a:r>
            <a:endParaRPr lang="en-US" sz="2400" dirty="0"/>
          </a:p>
          <a:p>
            <a:pPr lvl="1"/>
            <a:r>
              <a:rPr lang="en-US" sz="2000" dirty="0"/>
              <a:t>~1.8 million images from 365 scene categories </a:t>
            </a:r>
            <a:br>
              <a:rPr lang="en-US" sz="2000" dirty="0"/>
            </a:br>
            <a:r>
              <a:rPr lang="en-US" sz="2000" dirty="0"/>
              <a:t>(at most 5000 images per category).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70154-AEBA-492C-BD5E-D35527DE1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337" y="1825625"/>
            <a:ext cx="4572000" cy="45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67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2519" y="343764"/>
            <a:ext cx="7399844" cy="45822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902" spc="-5" dirty="0">
                <a:latin typeface="Arial"/>
                <a:cs typeface="Arial"/>
              </a:rPr>
              <a:t>Distribution </a:t>
            </a:r>
            <a:r>
              <a:rPr sz="2902" dirty="0">
                <a:latin typeface="Arial"/>
                <a:cs typeface="Arial"/>
              </a:rPr>
              <a:t>of </a:t>
            </a:r>
            <a:r>
              <a:rPr sz="2902" spc="-5" dirty="0">
                <a:latin typeface="Arial"/>
                <a:cs typeface="Arial"/>
              </a:rPr>
              <a:t>Semantic Types </a:t>
            </a:r>
            <a:r>
              <a:rPr sz="2902" dirty="0">
                <a:latin typeface="Arial"/>
                <a:cs typeface="Arial"/>
              </a:rPr>
              <a:t>at Each</a:t>
            </a:r>
            <a:r>
              <a:rPr sz="2902" spc="-14" dirty="0">
                <a:latin typeface="Arial"/>
                <a:cs typeface="Arial"/>
              </a:rPr>
              <a:t> </a:t>
            </a:r>
            <a:r>
              <a:rPr sz="2902" dirty="0">
                <a:latin typeface="Arial"/>
                <a:cs typeface="Arial"/>
              </a:rPr>
              <a:t>Layer</a:t>
            </a:r>
            <a:endParaRPr sz="2902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6347" y="2569878"/>
            <a:ext cx="2010759" cy="3634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2949343" y="1164881"/>
            <a:ext cx="1718242" cy="40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2966618" y="1584077"/>
            <a:ext cx="1726303" cy="828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4888700" y="2566424"/>
            <a:ext cx="1941660" cy="3676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5087933" y="1183307"/>
            <a:ext cx="1704422" cy="408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5101753" y="1577167"/>
            <a:ext cx="1704423" cy="821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7087176" y="2582547"/>
            <a:ext cx="1941660" cy="37209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/>
          <p:nvPr/>
        </p:nvSpPr>
        <p:spPr>
          <a:xfrm>
            <a:off x="7302532" y="1168335"/>
            <a:ext cx="1695209" cy="4088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1" name="object 11"/>
          <p:cNvSpPr/>
          <p:nvPr/>
        </p:nvSpPr>
        <p:spPr>
          <a:xfrm>
            <a:off x="7279498" y="1573711"/>
            <a:ext cx="1696362" cy="4157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2" name="object 12"/>
          <p:cNvSpPr/>
          <p:nvPr/>
        </p:nvSpPr>
        <p:spPr>
          <a:xfrm>
            <a:off x="7279499" y="1964118"/>
            <a:ext cx="1710181" cy="407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3" name="object 13"/>
          <p:cNvSpPr/>
          <p:nvPr/>
        </p:nvSpPr>
        <p:spPr>
          <a:xfrm>
            <a:off x="165835" y="2534178"/>
            <a:ext cx="2237631" cy="36345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4" name="object 14"/>
          <p:cNvSpPr/>
          <p:nvPr/>
        </p:nvSpPr>
        <p:spPr>
          <a:xfrm>
            <a:off x="639159" y="1168336"/>
            <a:ext cx="1697513" cy="3846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5" name="object 15"/>
          <p:cNvSpPr/>
          <p:nvPr/>
        </p:nvSpPr>
        <p:spPr>
          <a:xfrm>
            <a:off x="639159" y="1592139"/>
            <a:ext cx="1682542" cy="7796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1063887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contrast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06" y="1825625"/>
            <a:ext cx="6468988" cy="4351338"/>
          </a:xfrm>
        </p:spPr>
      </p:pic>
    </p:spTree>
    <p:extLst>
      <p:ext uri="{BB962C8B-B14F-4D97-AF65-F5344CB8AC3E}">
        <p14:creationId xmlns:p14="http://schemas.microsoft.com/office/powerpoint/2010/main" val="2281311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2519" y="343764"/>
            <a:ext cx="7399844" cy="45822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902" spc="-5" dirty="0">
                <a:latin typeface="Arial"/>
                <a:cs typeface="Arial"/>
              </a:rPr>
              <a:t>Distribution </a:t>
            </a:r>
            <a:r>
              <a:rPr sz="2902" dirty="0">
                <a:latin typeface="Arial"/>
                <a:cs typeface="Arial"/>
              </a:rPr>
              <a:t>of </a:t>
            </a:r>
            <a:r>
              <a:rPr sz="2902" spc="-5" dirty="0">
                <a:latin typeface="Arial"/>
                <a:cs typeface="Arial"/>
              </a:rPr>
              <a:t>Semantic Types </a:t>
            </a:r>
            <a:r>
              <a:rPr sz="2902" dirty="0">
                <a:latin typeface="Arial"/>
                <a:cs typeface="Arial"/>
              </a:rPr>
              <a:t>at Each</a:t>
            </a:r>
            <a:r>
              <a:rPr sz="2902" spc="-14" dirty="0">
                <a:latin typeface="Arial"/>
                <a:cs typeface="Arial"/>
              </a:rPr>
              <a:t> </a:t>
            </a:r>
            <a:r>
              <a:rPr sz="2902" dirty="0">
                <a:latin typeface="Arial"/>
                <a:cs typeface="Arial"/>
              </a:rPr>
              <a:t>Layer</a:t>
            </a:r>
            <a:endParaRPr sz="2902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6347" y="2569878"/>
            <a:ext cx="2010759" cy="3634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2949343" y="1164881"/>
            <a:ext cx="1718242" cy="40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2966618" y="1584077"/>
            <a:ext cx="1726303" cy="828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4888700" y="2566424"/>
            <a:ext cx="1941660" cy="3676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5087933" y="1183307"/>
            <a:ext cx="1704422" cy="408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5101753" y="1577167"/>
            <a:ext cx="1704423" cy="821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7087176" y="2582547"/>
            <a:ext cx="1941660" cy="37209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/>
          <p:nvPr/>
        </p:nvSpPr>
        <p:spPr>
          <a:xfrm>
            <a:off x="7302532" y="1168335"/>
            <a:ext cx="1695209" cy="4088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1" name="object 11"/>
          <p:cNvSpPr/>
          <p:nvPr/>
        </p:nvSpPr>
        <p:spPr>
          <a:xfrm>
            <a:off x="7279498" y="1573711"/>
            <a:ext cx="1696362" cy="4157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2" name="object 12"/>
          <p:cNvSpPr/>
          <p:nvPr/>
        </p:nvSpPr>
        <p:spPr>
          <a:xfrm>
            <a:off x="7279499" y="1964118"/>
            <a:ext cx="1710181" cy="407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3" name="object 13"/>
          <p:cNvSpPr/>
          <p:nvPr/>
        </p:nvSpPr>
        <p:spPr>
          <a:xfrm>
            <a:off x="165835" y="2534178"/>
            <a:ext cx="2237631" cy="36345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4" name="object 14"/>
          <p:cNvSpPr/>
          <p:nvPr/>
        </p:nvSpPr>
        <p:spPr>
          <a:xfrm>
            <a:off x="639159" y="1168336"/>
            <a:ext cx="1697513" cy="3846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5" name="object 15"/>
          <p:cNvSpPr/>
          <p:nvPr/>
        </p:nvSpPr>
        <p:spPr>
          <a:xfrm>
            <a:off x="639159" y="1592139"/>
            <a:ext cx="1682542" cy="7796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6" name="object 16"/>
          <p:cNvSpPr txBox="1"/>
          <p:nvPr/>
        </p:nvSpPr>
        <p:spPr>
          <a:xfrm>
            <a:off x="1011137" y="3774492"/>
            <a:ext cx="7605413" cy="840313"/>
          </a:xfrm>
          <a:prstGeom prst="rect">
            <a:avLst/>
          </a:prstGeom>
          <a:solidFill>
            <a:srgbClr val="CEE6F4"/>
          </a:solidFill>
        </p:spPr>
        <p:txBody>
          <a:bodyPr vert="horz" wrap="square" lIns="0" tIns="95586" rIns="0" bIns="0" rtlCol="0" anchor="ctr" anchorCtr="0">
            <a:spAutoFit/>
          </a:bodyPr>
          <a:lstStyle/>
          <a:p>
            <a:pPr marL="445683" marR="408255" indent="-5758" algn="ctr">
              <a:lnSpc>
                <a:spcPts val="2856"/>
              </a:lnSpc>
              <a:spcBef>
                <a:spcPts val="753"/>
              </a:spcBef>
            </a:pPr>
            <a:r>
              <a:rPr sz="2539" spc="-5" dirty="0">
                <a:solidFill>
                  <a:srgbClr val="FF0000"/>
                </a:solidFill>
                <a:latin typeface="Arial"/>
                <a:cs typeface="Arial"/>
              </a:rPr>
              <a:t>Object detectors emerge within </a:t>
            </a:r>
            <a:r>
              <a:rPr sz="2539" spc="-9" dirty="0">
                <a:solidFill>
                  <a:srgbClr val="FF0000"/>
                </a:solidFill>
                <a:latin typeface="Arial"/>
                <a:cs typeface="Arial"/>
              </a:rPr>
              <a:t>CNN </a:t>
            </a:r>
            <a:r>
              <a:rPr sz="2539" spc="-5" dirty="0">
                <a:solidFill>
                  <a:srgbClr val="FF0000"/>
                </a:solidFill>
                <a:latin typeface="Arial"/>
                <a:cs typeface="Arial"/>
              </a:rPr>
              <a:t>trained </a:t>
            </a:r>
            <a:r>
              <a:rPr sz="2539" dirty="0">
                <a:solidFill>
                  <a:srgbClr val="FF0000"/>
                </a:solidFill>
                <a:latin typeface="Arial"/>
                <a:cs typeface="Arial"/>
              </a:rPr>
              <a:t>to  classify </a:t>
            </a:r>
            <a:r>
              <a:rPr sz="2539" spc="-5" dirty="0">
                <a:solidFill>
                  <a:srgbClr val="FF0000"/>
                </a:solidFill>
                <a:latin typeface="Arial"/>
                <a:cs typeface="Arial"/>
              </a:rPr>
              <a:t>scenes, without any object</a:t>
            </a:r>
            <a:r>
              <a:rPr sz="2539" spc="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39" spc="-5" dirty="0">
                <a:solidFill>
                  <a:srgbClr val="FF0000"/>
                </a:solidFill>
                <a:latin typeface="Arial"/>
                <a:cs typeface="Arial"/>
              </a:rPr>
              <a:t>supervision!</a:t>
            </a:r>
            <a:endParaRPr sz="2539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45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067" y="3066669"/>
            <a:ext cx="761999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dirty="0"/>
              <a:t>Interesting CNN properties</a:t>
            </a:r>
            <a:br>
              <a:rPr lang="en-US" sz="4400" dirty="0"/>
            </a:br>
            <a:r>
              <a:rPr lang="en-US" sz="2800" i="1" dirty="0"/>
              <a:t>…or other ways to measure reception</a:t>
            </a:r>
            <a:endParaRPr sz="4400" i="1" dirty="0"/>
          </a:p>
        </p:txBody>
      </p:sp>
      <p:sp>
        <p:nvSpPr>
          <p:cNvPr id="3" name="Rectangle 2"/>
          <p:cNvSpPr/>
          <p:nvPr/>
        </p:nvSpPr>
        <p:spPr>
          <a:xfrm>
            <a:off x="3143429" y="5843600"/>
            <a:ext cx="287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http://yosinski.com/deepvis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8821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3929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Occlusion</a:t>
            </a:r>
            <a:r>
              <a:rPr spc="-10" dirty="0"/>
              <a:t> </a:t>
            </a:r>
            <a:r>
              <a:rPr spc="-5" dirty="0"/>
              <a:t>experiments</a:t>
            </a:r>
          </a:p>
        </p:txBody>
      </p:sp>
      <p:sp>
        <p:nvSpPr>
          <p:cNvPr id="3" name="object 3"/>
          <p:cNvSpPr/>
          <p:nvPr/>
        </p:nvSpPr>
        <p:spPr>
          <a:xfrm>
            <a:off x="3105911" y="931163"/>
            <a:ext cx="1434083" cy="44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1540" y="931163"/>
            <a:ext cx="1415796" cy="4492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5447" y="1701545"/>
            <a:ext cx="2018664" cy="11322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(as a function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8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square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zeros in  the original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6676" y="1203960"/>
            <a:ext cx="1784985" cy="4220210"/>
          </a:xfrm>
          <a:custGeom>
            <a:avLst/>
            <a:gdLst/>
            <a:ahLst/>
            <a:cxnLst/>
            <a:rect l="l" t="t" r="r" b="b"/>
            <a:pathLst>
              <a:path w="1784985" h="4220210">
                <a:moveTo>
                  <a:pt x="0" y="4219829"/>
                </a:moveTo>
                <a:lnTo>
                  <a:pt x="1784603" y="4219829"/>
                </a:lnTo>
                <a:lnTo>
                  <a:pt x="1784603" y="0"/>
                </a:lnTo>
                <a:lnTo>
                  <a:pt x="0" y="0"/>
                </a:lnTo>
                <a:lnTo>
                  <a:pt x="0" y="4219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09132" y="1098803"/>
            <a:ext cx="1124585" cy="583565"/>
          </a:xfrm>
          <a:custGeom>
            <a:avLst/>
            <a:gdLst/>
            <a:ahLst/>
            <a:cxnLst/>
            <a:rect l="l" t="t" r="r" b="b"/>
            <a:pathLst>
              <a:path w="1124584" h="583564">
                <a:moveTo>
                  <a:pt x="0" y="0"/>
                </a:moveTo>
                <a:lnTo>
                  <a:pt x="1124458" y="583311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26223" y="1668779"/>
            <a:ext cx="45720" cy="33655"/>
          </a:xfrm>
          <a:custGeom>
            <a:avLst/>
            <a:gdLst/>
            <a:ahLst/>
            <a:cxnLst/>
            <a:rect l="l" t="t" r="r" b="b"/>
            <a:pathLst>
              <a:path w="45720" h="33655">
                <a:moveTo>
                  <a:pt x="0" y="27305"/>
                </a:moveTo>
                <a:lnTo>
                  <a:pt x="45593" y="33147"/>
                </a:lnTo>
                <a:lnTo>
                  <a:pt x="14477" y="0"/>
                </a:lnTo>
                <a:lnTo>
                  <a:pt x="0" y="27305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3461" y="6012281"/>
            <a:ext cx="1768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[Zeiler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Fergus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85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3929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Occlusion</a:t>
            </a:r>
            <a:r>
              <a:rPr spc="-10" dirty="0"/>
              <a:t> </a:t>
            </a:r>
            <a:r>
              <a:rPr spc="-5" dirty="0"/>
              <a:t>experiments</a:t>
            </a:r>
          </a:p>
        </p:txBody>
      </p:sp>
      <p:sp>
        <p:nvSpPr>
          <p:cNvPr id="3" name="object 3"/>
          <p:cNvSpPr/>
          <p:nvPr/>
        </p:nvSpPr>
        <p:spPr>
          <a:xfrm>
            <a:off x="3105911" y="931163"/>
            <a:ext cx="1434083" cy="44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1540" y="931163"/>
            <a:ext cx="1415796" cy="4492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09132" y="1098803"/>
            <a:ext cx="1124585" cy="583565"/>
          </a:xfrm>
          <a:custGeom>
            <a:avLst/>
            <a:gdLst/>
            <a:ahLst/>
            <a:cxnLst/>
            <a:rect l="l" t="t" r="r" b="b"/>
            <a:pathLst>
              <a:path w="1124584" h="583564">
                <a:moveTo>
                  <a:pt x="0" y="0"/>
                </a:moveTo>
                <a:lnTo>
                  <a:pt x="1124458" y="583311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6223" y="1668779"/>
            <a:ext cx="45720" cy="33655"/>
          </a:xfrm>
          <a:custGeom>
            <a:avLst/>
            <a:gdLst/>
            <a:ahLst/>
            <a:cxnLst/>
            <a:rect l="l" t="t" r="r" b="b"/>
            <a:pathLst>
              <a:path w="45720" h="33655">
                <a:moveTo>
                  <a:pt x="0" y="27305"/>
                </a:moveTo>
                <a:lnTo>
                  <a:pt x="45593" y="33147"/>
                </a:lnTo>
                <a:lnTo>
                  <a:pt x="14477" y="0"/>
                </a:lnTo>
                <a:lnTo>
                  <a:pt x="0" y="27305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5447" y="1701545"/>
            <a:ext cx="2018664" cy="11322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(as a function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8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square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zeros in  the original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3461" y="6012281"/>
            <a:ext cx="1768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[Zeiler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Fergus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027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8739" y="453464"/>
            <a:ext cx="8895927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What </a:t>
            </a:r>
            <a:r>
              <a:rPr lang="en-US" sz="3200" spc="-5" dirty="0"/>
              <a:t>input to a neuron </a:t>
            </a:r>
            <a:r>
              <a:rPr sz="3200" spc="-5" dirty="0"/>
              <a:t>maximizes a </a:t>
            </a:r>
            <a:r>
              <a:rPr sz="3200" dirty="0"/>
              <a:t>class</a:t>
            </a:r>
            <a:r>
              <a:rPr sz="3200" spc="75" dirty="0"/>
              <a:t> </a:t>
            </a:r>
            <a:r>
              <a:rPr sz="3200" spc="-5" dirty="0"/>
              <a:t>score?</a:t>
            </a:r>
          </a:p>
        </p:txBody>
      </p:sp>
      <p:sp>
        <p:nvSpPr>
          <p:cNvPr id="3" name="object 3"/>
          <p:cNvSpPr/>
          <p:nvPr/>
        </p:nvSpPr>
        <p:spPr>
          <a:xfrm>
            <a:off x="378697" y="1145394"/>
            <a:ext cx="4461912" cy="1674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4125" y="1139299"/>
            <a:ext cx="4469555" cy="1682492"/>
          </a:xfrm>
          <a:custGeom>
            <a:avLst/>
            <a:gdLst/>
            <a:ahLst/>
            <a:cxnLst/>
            <a:rect l="l" t="t" r="r" b="b"/>
            <a:pathLst>
              <a:path w="6089650" h="2292350">
                <a:moveTo>
                  <a:pt x="0" y="2291842"/>
                </a:moveTo>
                <a:lnTo>
                  <a:pt x="6089396" y="2291842"/>
                </a:lnTo>
                <a:lnTo>
                  <a:pt x="6089396" y="0"/>
                </a:lnTo>
                <a:lnTo>
                  <a:pt x="0" y="0"/>
                </a:lnTo>
                <a:lnTo>
                  <a:pt x="0" y="2291842"/>
                </a:lnTo>
                <a:close/>
              </a:path>
            </a:pathLst>
          </a:custGeom>
          <a:ln w="9143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125" y="4180940"/>
            <a:ext cx="8002905" cy="17921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Neuron of choice </a:t>
            </a:r>
            <a:r>
              <a:rPr kumimoji="0" lang="en-US" sz="1600" b="0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lang="en-US" sz="1600" b="0" i="1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image of random noise </a:t>
            </a:r>
            <a:r>
              <a:rPr kumimoji="0" lang="en-US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Repeat: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Forward 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propagate: compute activation </a:t>
            </a:r>
            <a:r>
              <a:rPr kumimoji="0" lang="en-US" sz="1600" b="0" i="1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lang="en-US" sz="1600" b="0" i="1" u="none" strike="noStrike" kern="1200" cap="none" spc="-1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lang="en-US" sz="16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(x)</a:t>
            </a:r>
            <a:endParaRPr kumimoji="0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agate: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gradient at neuron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∂</a:t>
            </a:r>
            <a:r>
              <a:rPr kumimoji="0" lang="en-US" sz="1800" b="0" i="1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lang="en-US" sz="1800" b="0" i="1" u="none" strike="noStrike" kern="1200" cap="none" spc="-1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lang="en-US" sz="18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(x)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 ∂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endParaRPr kumimoji="0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 small amount of gradient back to noisy image.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4125" y="29486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visualize the function of a specific unit in a neural network, we synthesize an input to that unit which causes high activation.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56" y="3835401"/>
            <a:ext cx="2685857" cy="26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9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73742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image maximizes a </a:t>
            </a:r>
            <a:r>
              <a:rPr dirty="0"/>
              <a:t>class</a:t>
            </a:r>
            <a:r>
              <a:rPr spc="75" dirty="0"/>
              <a:t> </a:t>
            </a:r>
            <a:r>
              <a:rPr spc="-5" dirty="0"/>
              <a:t>score?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982" y="5764237"/>
            <a:ext cx="6567170" cy="5283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[Understanding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Neural Networks Through Deep 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Visualization,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Yosinski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al. ,</a:t>
            </a: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160" marR="0" lvl="0" indent="0" algn="ctr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http://yosinski.com/deepvis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983" y="1549907"/>
            <a:ext cx="7542276" cy="387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792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73742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image maximizes a </a:t>
            </a:r>
            <a:r>
              <a:rPr dirty="0"/>
              <a:t>class</a:t>
            </a:r>
            <a:r>
              <a:rPr spc="75" dirty="0"/>
              <a:t> </a:t>
            </a:r>
            <a:r>
              <a:rPr spc="-5" dirty="0"/>
              <a:t>score?</a:t>
            </a:r>
          </a:p>
        </p:txBody>
      </p:sp>
      <p:sp>
        <p:nvSpPr>
          <p:cNvPr id="4" name="object 4"/>
          <p:cNvSpPr/>
          <p:nvPr/>
        </p:nvSpPr>
        <p:spPr>
          <a:xfrm>
            <a:off x="54864" y="1115567"/>
            <a:ext cx="9034272" cy="3761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048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740B-2E9C-4ACC-ABC5-4D1F6E7DF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627318"/>
            <a:ext cx="7614919" cy="543560"/>
          </a:xfrm>
        </p:spPr>
        <p:txBody>
          <a:bodyPr/>
          <a:lstStyle/>
          <a:p>
            <a:r>
              <a:rPr lang="en-US" dirty="0"/>
              <a:t>Wow!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A59C9-E209-41A4-AF2B-E76B72D4C70A}"/>
              </a:ext>
            </a:extLst>
          </p:cNvPr>
          <p:cNvSpPr txBox="1"/>
          <p:nvPr/>
        </p:nvSpPr>
        <p:spPr>
          <a:xfrm>
            <a:off x="708784" y="1360449"/>
            <a:ext cx="701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just ‘fall out’!</a:t>
            </a:r>
          </a:p>
        </p:txBody>
      </p:sp>
    </p:spTree>
    <p:extLst>
      <p:ext uri="{BB962C8B-B14F-4D97-AF65-F5344CB8AC3E}">
        <p14:creationId xmlns:p14="http://schemas.microsoft.com/office/powerpoint/2010/main" val="2128808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ats face&#10;&#10;Description generated with very high confidence">
            <a:extLst>
              <a:ext uri="{FF2B5EF4-FFF2-40B4-BE49-F238E27FC236}">
                <a16:creationId xmlns:a16="http://schemas.microsoft.com/office/drawing/2014/main" id="{7A201D58-908A-4584-B464-F2DCADC9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09" y="0"/>
            <a:ext cx="758838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D212CA-366E-4E3F-9D71-E3A074D2DE60}"/>
              </a:ext>
            </a:extLst>
          </p:cNvPr>
          <p:cNvSpPr/>
          <p:nvPr/>
        </p:nvSpPr>
        <p:spPr>
          <a:xfrm>
            <a:off x="0" y="6557356"/>
            <a:ext cx="608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4"/>
              </a:rPr>
              <a:t>Francois </a:t>
            </a:r>
            <a:r>
              <a:rPr lang="en-US" sz="1400" u="sng" dirty="0" err="1">
                <a:hlinkClick r:id="rId4"/>
              </a:rPr>
              <a:t>Chollet</a:t>
            </a:r>
            <a:r>
              <a:rPr lang="en-US" sz="1400" dirty="0"/>
              <a:t> </a:t>
            </a:r>
            <a:r>
              <a:rPr lang="en-US" sz="1400" i="1" dirty="0"/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https://blog.keras.io/the-limitations-of-deep-learning.html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949654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05486"/>
            <a:ext cx="299974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Breaking</a:t>
            </a:r>
            <a:r>
              <a:rPr spc="-60" dirty="0"/>
              <a:t> </a:t>
            </a:r>
            <a:r>
              <a:rPr spc="-5" dirty="0"/>
              <a:t>CNNs</a:t>
            </a:r>
          </a:p>
        </p:txBody>
      </p:sp>
      <p:sp>
        <p:nvSpPr>
          <p:cNvPr id="4" name="object 4"/>
          <p:cNvSpPr/>
          <p:nvPr/>
        </p:nvSpPr>
        <p:spPr>
          <a:xfrm>
            <a:off x="152400" y="914400"/>
            <a:ext cx="8839200" cy="521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1682" y="6473139"/>
            <a:ext cx="5526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Intriguing properties of neural networks [</a:t>
            </a:r>
            <a:r>
              <a:rPr kumimoji="0" sz="16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Szegedy ICLR</a:t>
            </a:r>
            <a:r>
              <a:rPr kumimoji="0" sz="1600" b="0" i="0" u="sng" strike="noStrike" kern="1200" cap="none" spc="1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 </a:t>
            </a:r>
            <a:r>
              <a:rPr kumimoji="0" sz="16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2014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875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481666"/>
            <a:ext cx="7886700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43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7790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Fooling a linear</a:t>
            </a:r>
            <a:r>
              <a:rPr spc="-15" dirty="0"/>
              <a:t> </a:t>
            </a:r>
            <a:r>
              <a:rPr dirty="0"/>
              <a:t>classifier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384" y="1016253"/>
            <a:ext cx="2940050" cy="229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fool a linear  classifier, add a small  multiple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weight  vector to the training  example: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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α</a:t>
            </a:r>
            <a:r>
              <a:rPr kumimoji="0" sz="2400" b="1" i="0" u="none" strike="noStrike" kern="1200" cap="none" spc="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7408" y="914400"/>
            <a:ext cx="4940808" cy="5169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6429247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http://</a:t>
            </a:r>
            <a:r>
              <a:rPr kumimoji="0" sz="16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karpathy.github.io/2015/03/30/breaking-convnets</a:t>
            </a: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/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34073"/>
            <a:ext cx="85216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Jia-bin</a:t>
            </a:r>
            <a:r>
              <a:rPr kumimoji="0" sz="10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Huang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281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205486"/>
            <a:ext cx="299974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Breaking</a:t>
            </a:r>
            <a:r>
              <a:rPr kumimoji="0" sz="3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CNNs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280" y="1600200"/>
            <a:ext cx="7711440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1541" y="6363106"/>
            <a:ext cx="58229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0" marR="5080" lvl="0" indent="-8763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Neural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Easily Fooled: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Confidence Predictions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Unrecognizable Images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Nguyen </a:t>
            </a: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et al. CVPR</a:t>
            </a:r>
            <a:r>
              <a:rPr kumimoji="0" sz="1400" b="0" i="0" u="heavy" strike="noStrike" kern="1200" cap="none" spc="-1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 </a:t>
            </a: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2015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34073"/>
            <a:ext cx="85216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Jia-bin</a:t>
            </a:r>
            <a:r>
              <a:rPr kumimoji="0" sz="10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Huang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6970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A9C52EA-2459-4170-8A01-4ED6AA23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"/>
            <a:ext cx="9144000" cy="6803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51426A-4181-4CFF-BDBA-AD1553AA1E86}"/>
              </a:ext>
            </a:extLst>
          </p:cNvPr>
          <p:cNvSpPr/>
          <p:nvPr/>
        </p:nvSpPr>
        <p:spPr>
          <a:xfrm>
            <a:off x="0" y="6557356"/>
            <a:ext cx="608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4"/>
              </a:rPr>
              <a:t>Francois </a:t>
            </a:r>
            <a:r>
              <a:rPr lang="en-US" sz="1400" u="sng" dirty="0" err="1">
                <a:hlinkClick r:id="rId4"/>
              </a:rPr>
              <a:t>Chollet</a:t>
            </a:r>
            <a:r>
              <a:rPr lang="en-US" sz="1400" dirty="0"/>
              <a:t> </a:t>
            </a:r>
            <a:r>
              <a:rPr lang="en-US" sz="1400" i="1" dirty="0"/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https://blog.keras.io/the-limitations-of-deep-learning.html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464206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brushing her teeth with a toothbrush in his mouth&#10;&#10;Description generated with high confidence">
            <a:extLst>
              <a:ext uri="{FF2B5EF4-FFF2-40B4-BE49-F238E27FC236}">
                <a16:creationId xmlns:a16="http://schemas.microsoft.com/office/drawing/2014/main" id="{EB727390-943B-43C8-BD3A-5A5AA868A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97" y="1003603"/>
            <a:ext cx="6349206" cy="48507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ADEBBC-08B4-4244-ABD8-33AF2B88DCA3}"/>
              </a:ext>
            </a:extLst>
          </p:cNvPr>
          <p:cNvSpPr/>
          <p:nvPr/>
        </p:nvSpPr>
        <p:spPr>
          <a:xfrm>
            <a:off x="0" y="6557356"/>
            <a:ext cx="608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3"/>
              </a:rPr>
              <a:t>Francois </a:t>
            </a:r>
            <a:r>
              <a:rPr lang="en-US" sz="1400" u="sng" dirty="0" err="1">
                <a:hlinkClick r:id="rId3"/>
              </a:rPr>
              <a:t>Chollet</a:t>
            </a:r>
            <a:r>
              <a:rPr lang="en-US" sz="1400" dirty="0"/>
              <a:t> </a:t>
            </a:r>
            <a:r>
              <a:rPr lang="en-US" sz="1400" i="1" dirty="0"/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https://blog.keras.io/the-limitations-of-deep-learning.html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2163804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345" y="1147013"/>
            <a:ext cx="6969759" cy="85106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10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Question: Given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it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possible to reconstruct the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original 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image?</a:t>
            </a:r>
          </a:p>
        </p:txBody>
      </p:sp>
      <p:sp>
        <p:nvSpPr>
          <p:cNvPr id="4" name="object 4"/>
          <p:cNvSpPr/>
          <p:nvPr/>
        </p:nvSpPr>
        <p:spPr>
          <a:xfrm>
            <a:off x="1511808" y="3131820"/>
            <a:ext cx="5730240" cy="2150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24828" y="3467100"/>
            <a:ext cx="344805" cy="1408430"/>
          </a:xfrm>
          <a:custGeom>
            <a:avLst/>
            <a:gdLst/>
            <a:ahLst/>
            <a:cxnLst/>
            <a:rect l="l" t="t" r="r" b="b"/>
            <a:pathLst>
              <a:path w="344804" h="1408429">
                <a:moveTo>
                  <a:pt x="0" y="1407922"/>
                </a:moveTo>
                <a:lnTo>
                  <a:pt x="344347" y="1407922"/>
                </a:lnTo>
                <a:lnTo>
                  <a:pt x="344347" y="0"/>
                </a:lnTo>
                <a:lnTo>
                  <a:pt x="0" y="0"/>
                </a:lnTo>
                <a:lnTo>
                  <a:pt x="0" y="1407922"/>
                </a:lnTo>
                <a:close/>
              </a:path>
            </a:pathLst>
          </a:custGeom>
          <a:ln w="182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5197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291" y="1154430"/>
            <a:ext cx="78486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Find an image such</a:t>
            </a:r>
            <a:r>
              <a:rPr kumimoji="0" sz="3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 is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similar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a given</a:t>
            </a:r>
            <a:r>
              <a:rPr kumimoji="0" sz="30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</a:t>
            </a:r>
          </a:p>
          <a:p>
            <a:pPr marL="4699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“looks 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natural” </a:t>
            </a:r>
            <a:endParaRPr kumimoji="0" lang="en-US" sz="30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lang="en-US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Neighboring pixels should look similar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3911" y="4155947"/>
            <a:ext cx="3944112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9739" y="3366515"/>
            <a:ext cx="5172456" cy="742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A5ED2-E7C6-46A5-88F3-E56258CFE79E}"/>
              </a:ext>
            </a:extLst>
          </p:cNvPr>
          <p:cNvSpPr txBox="1"/>
          <p:nvPr/>
        </p:nvSpPr>
        <p:spPr>
          <a:xfrm>
            <a:off x="735979" y="3388817"/>
            <a:ext cx="1271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77785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/>
          <p:nvPr/>
        </p:nvSpPr>
        <p:spPr>
          <a:xfrm>
            <a:off x="1764792" y="1719072"/>
            <a:ext cx="5277611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0889" y="5491988"/>
            <a:ext cx="7116445" cy="639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Understanding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Representations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Inverting</a:t>
            </a:r>
            <a:r>
              <a:rPr kumimoji="0" sz="2000" b="0" i="1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[Mahendran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Vedaldi,</a:t>
            </a:r>
            <a:r>
              <a:rPr kumimoji="0" sz="2000" b="0" i="1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221" y="1924304"/>
            <a:ext cx="112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original</a:t>
            </a:r>
            <a:r>
              <a:rPr kumimoji="0" sz="14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6780" y="2394204"/>
            <a:ext cx="670560" cy="188595"/>
          </a:xfrm>
          <a:custGeom>
            <a:avLst/>
            <a:gdLst/>
            <a:ahLst/>
            <a:cxnLst/>
            <a:rect l="l" t="t" r="r" b="b"/>
            <a:pathLst>
              <a:path w="670560" h="188594">
                <a:moveTo>
                  <a:pt x="0" y="0"/>
                </a:moveTo>
                <a:lnTo>
                  <a:pt x="670179" y="188595"/>
                </a:lnTo>
              </a:path>
            </a:pathLst>
          </a:custGeom>
          <a:ln w="1828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8196" y="2551176"/>
            <a:ext cx="91440" cy="60960"/>
          </a:xfrm>
          <a:custGeom>
            <a:avLst/>
            <a:gdLst/>
            <a:ahLst/>
            <a:cxnLst/>
            <a:rect l="l" t="t" r="r" b="b"/>
            <a:pathLst>
              <a:path w="91439" h="60960">
                <a:moveTo>
                  <a:pt x="0" y="60578"/>
                </a:moveTo>
                <a:lnTo>
                  <a:pt x="91059" y="53594"/>
                </a:lnTo>
                <a:lnTo>
                  <a:pt x="16890" y="0"/>
                </a:lnTo>
                <a:lnTo>
                  <a:pt x="0" y="60578"/>
                </a:lnTo>
                <a:close/>
              </a:path>
            </a:pathLst>
          </a:custGeom>
          <a:ln w="18287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2038" y="2019122"/>
            <a:ext cx="1658577" cy="170116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stru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  from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  log probabilities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ImageNet  (ILSVRC)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1723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/>
          <p:nvPr/>
        </p:nvSpPr>
        <p:spPr>
          <a:xfrm>
            <a:off x="723900" y="2072639"/>
            <a:ext cx="7353300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484" y="1197940"/>
            <a:ext cx="751395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Reconstructions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representation after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last last pooling</a:t>
            </a:r>
            <a:r>
              <a:rPr kumimoji="0" sz="2000" b="0" i="0" u="none" strike="noStrike" kern="1200" cap="none" spc="-3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(immediately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before the first Fully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Connected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381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488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Dee</a:t>
            </a:r>
            <a:r>
              <a:rPr spc="-20" dirty="0"/>
              <a:t>p</a:t>
            </a:r>
            <a:r>
              <a:rPr spc="-5" dirty="0"/>
              <a:t>Dre</a:t>
            </a:r>
            <a:r>
              <a:rPr spc="-20" dirty="0"/>
              <a:t>a</a:t>
            </a:r>
            <a:r>
              <a:rPr spc="-5" dirty="0"/>
              <a:t>m</a:t>
            </a:r>
          </a:p>
        </p:txBody>
      </p:sp>
      <p:sp>
        <p:nvSpPr>
          <p:cNvPr id="4" name="object 4"/>
          <p:cNvSpPr/>
          <p:nvPr/>
        </p:nvSpPr>
        <p:spPr>
          <a:xfrm>
            <a:off x="47244" y="909827"/>
            <a:ext cx="2778252" cy="4166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27604" y="909827"/>
            <a:ext cx="2964180" cy="4166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2076" y="3535679"/>
            <a:ext cx="3104387" cy="1543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9696" y="937260"/>
            <a:ext cx="3105911" cy="2458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3748" y="5999479"/>
            <a:ext cx="39954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DeepDream </a:t>
            </a:r>
            <a:r>
              <a:rPr kumimoji="0" sz="1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https://github.com/google/deepdream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253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488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Dee</a:t>
            </a:r>
            <a:r>
              <a:rPr spc="-20" dirty="0"/>
              <a:t>p</a:t>
            </a:r>
            <a:r>
              <a:rPr spc="-5" dirty="0"/>
              <a:t>Dre</a:t>
            </a:r>
            <a:r>
              <a:rPr spc="-20" dirty="0"/>
              <a:t>a</a:t>
            </a:r>
            <a:r>
              <a:rPr spc="-5" dirty="0"/>
              <a:t>m</a:t>
            </a:r>
          </a:p>
        </p:txBody>
      </p:sp>
      <p:sp>
        <p:nvSpPr>
          <p:cNvPr id="3" name="object 3"/>
          <p:cNvSpPr/>
          <p:nvPr/>
        </p:nvSpPr>
        <p:spPr>
          <a:xfrm>
            <a:off x="85343" y="1821179"/>
            <a:ext cx="3991355" cy="2241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2520" y="1821179"/>
            <a:ext cx="3991355" cy="2241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7491" y="2904744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23815" y="288950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750"/>
                </a:moveTo>
                <a:lnTo>
                  <a:pt x="43561" y="15875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962" y="4182617"/>
            <a:ext cx="8324215" cy="1118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DeepDream modifies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in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“boosts” all activations, at any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his creates a </a:t>
            </a:r>
            <a:r>
              <a:rPr kumimoji="0" sz="18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feedback loop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e.g.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any slightly detected dog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made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and more dog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 over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81983" y="5300852"/>
            <a:ext cx="5231892" cy="1488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32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86092"/>
            <a:ext cx="7906975" cy="38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38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488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Dee</a:t>
            </a:r>
            <a:r>
              <a:rPr spc="-20" dirty="0"/>
              <a:t>p</a:t>
            </a:r>
            <a:r>
              <a:rPr spc="-5" dirty="0"/>
              <a:t>Dre</a:t>
            </a:r>
            <a:r>
              <a:rPr spc="-20" dirty="0"/>
              <a:t>a</a:t>
            </a:r>
            <a:r>
              <a:rPr spc="-5" dirty="0"/>
              <a:t>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291" y="1529841"/>
            <a:ext cx="8378825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Dream Grocery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Trip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https://www.youtube.com/watch?v=DgPaCWJL7XI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Dreaming Fear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Loathing in Las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Vegas: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Great San Francisco Acid</a:t>
            </a:r>
            <a:r>
              <a:rPr kumimoji="0" sz="18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Wave  </a:t>
            </a:r>
            <a:r>
              <a:rPr kumimoji="0" sz="18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https://www.youtube.com/watch?v=oyxSerkkP4o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2150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3713" y="3066669"/>
            <a:ext cx="61163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dirty="0"/>
              <a:t>Style </a:t>
            </a:r>
            <a:r>
              <a:rPr sz="4400" dirty="0"/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2849136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3695" y="1578102"/>
            <a:ext cx="4231640" cy="8890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4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400" b="0" i="1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400" b="0" i="1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Neural</a:t>
            </a:r>
            <a:r>
              <a:rPr kumimoji="0" sz="1400" b="0" i="1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Algorithm</a:t>
            </a:r>
            <a:r>
              <a:rPr kumimoji="0" sz="1400" b="0" i="1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400" b="0" i="1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Artistic</a:t>
            </a:r>
            <a:r>
              <a:rPr kumimoji="0" sz="140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</a:t>
            </a:r>
            <a:r>
              <a:rPr kumimoji="0" sz="140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14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Leon</a:t>
            </a:r>
            <a:r>
              <a:rPr kumimoji="0" sz="140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A.</a:t>
            </a:r>
            <a:r>
              <a:rPr kumimoji="0" sz="14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Gatys,  Alexander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S.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Ecker,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Matthias Bethge,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 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good 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implementation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Justin Johnson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Torch:  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srgbClr val="1153C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1400" b="1" i="0" u="heavy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ttps://github.com/jcjohnson/neural-style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7800" y="947927"/>
            <a:ext cx="3742944" cy="445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7072" y="3642359"/>
            <a:ext cx="3122676" cy="175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7072" y="2570988"/>
            <a:ext cx="1234440" cy="967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67711" y="3054095"/>
            <a:ext cx="876300" cy="399415"/>
          </a:xfrm>
          <a:custGeom>
            <a:avLst/>
            <a:gdLst/>
            <a:ahLst/>
            <a:cxnLst/>
            <a:rect l="l" t="t" r="r" b="b"/>
            <a:pathLst>
              <a:path w="876300" h="399414">
                <a:moveTo>
                  <a:pt x="0" y="0"/>
                </a:moveTo>
                <a:lnTo>
                  <a:pt x="876300" y="398906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36392" y="3439667"/>
            <a:ext cx="46990" cy="32384"/>
          </a:xfrm>
          <a:custGeom>
            <a:avLst/>
            <a:gdLst/>
            <a:ahLst/>
            <a:cxnLst/>
            <a:rect l="l" t="t" r="r" b="b"/>
            <a:pathLst>
              <a:path w="46989" h="32385">
                <a:moveTo>
                  <a:pt x="0" y="28321"/>
                </a:moveTo>
                <a:lnTo>
                  <a:pt x="46735" y="31877"/>
                </a:lnTo>
                <a:lnTo>
                  <a:pt x="13334" y="0"/>
                </a:lnTo>
                <a:lnTo>
                  <a:pt x="0" y="28321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191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2282" y="1055877"/>
            <a:ext cx="6574790" cy="638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6769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Extract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 targets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(ConvNet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00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 layers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given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0955" y="2065020"/>
            <a:ext cx="1668780" cy="1866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32888" y="2142744"/>
            <a:ext cx="4386071" cy="1645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28316" y="2138172"/>
            <a:ext cx="4395470" cy="1656080"/>
          </a:xfrm>
          <a:custGeom>
            <a:avLst/>
            <a:gdLst/>
            <a:ahLst/>
            <a:cxnLst/>
            <a:rect l="l" t="t" r="r" b="b"/>
            <a:pathLst>
              <a:path w="4395470" h="1656079">
                <a:moveTo>
                  <a:pt x="0" y="1656079"/>
                </a:moveTo>
                <a:lnTo>
                  <a:pt x="4395088" y="1656079"/>
                </a:lnTo>
                <a:lnTo>
                  <a:pt x="4395088" y="0"/>
                </a:lnTo>
                <a:lnTo>
                  <a:pt x="0" y="0"/>
                </a:lnTo>
                <a:lnTo>
                  <a:pt x="0" y="165607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968" y="3894835"/>
            <a:ext cx="756475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262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CONV5_1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a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[14x14x512]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array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target</a:t>
            </a:r>
            <a:r>
              <a:rPr kumimoji="0" sz="1800" b="0" i="0" u="none" strike="noStrike" kern="1200" cap="none" spc="20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658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2282" y="901953"/>
            <a:ext cx="5741035" cy="9467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3538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Extract 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targets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(Gram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matrices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ConvNet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all layers for the</a:t>
            </a: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image)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85288" y="2218944"/>
            <a:ext cx="4386071" cy="1645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80716" y="2214372"/>
            <a:ext cx="4395470" cy="1656080"/>
          </a:xfrm>
          <a:custGeom>
            <a:avLst/>
            <a:gdLst/>
            <a:ahLst/>
            <a:cxnLst/>
            <a:rect l="l" t="t" r="r" b="b"/>
            <a:pathLst>
              <a:path w="4395470" h="1656079">
                <a:moveTo>
                  <a:pt x="0" y="1656079"/>
                </a:moveTo>
                <a:lnTo>
                  <a:pt x="4395088" y="1656079"/>
                </a:lnTo>
                <a:lnTo>
                  <a:pt x="4395088" y="0"/>
                </a:lnTo>
                <a:lnTo>
                  <a:pt x="0" y="0"/>
                </a:lnTo>
                <a:lnTo>
                  <a:pt x="0" y="1656079"/>
                </a:lnTo>
                <a:close/>
              </a:path>
            </a:pathLst>
          </a:custGeom>
          <a:ln w="914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7116" y="2218944"/>
            <a:ext cx="1962912" cy="1536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968" y="3971035"/>
            <a:ext cx="7909559" cy="137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502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gram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matrices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05"/>
              </a:lnSpc>
              <a:spcBef>
                <a:spcPts val="1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CONV1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 (with [224x224x64]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activations)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 a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[64x64]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Gram  matrix 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pairwise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 covariances (summed across spatial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1359" y="4338828"/>
            <a:ext cx="996696" cy="336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8993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/>
          <p:nvPr/>
        </p:nvSpPr>
        <p:spPr>
          <a:xfrm>
            <a:off x="2215895" y="2008632"/>
            <a:ext cx="3791711" cy="484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11323" y="2002535"/>
            <a:ext cx="3801110" cy="495300"/>
          </a:xfrm>
          <a:custGeom>
            <a:avLst/>
            <a:gdLst/>
            <a:ahLst/>
            <a:cxnLst/>
            <a:rect l="l" t="t" r="r" b="b"/>
            <a:pathLst>
              <a:path w="3801110" h="495300">
                <a:moveTo>
                  <a:pt x="0" y="495300"/>
                </a:moveTo>
                <a:lnTo>
                  <a:pt x="3800855" y="495300"/>
                </a:lnTo>
                <a:lnTo>
                  <a:pt x="3800855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80403" y="4248911"/>
            <a:ext cx="2575559" cy="967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75832" y="4244314"/>
            <a:ext cx="2585720" cy="976630"/>
          </a:xfrm>
          <a:custGeom>
            <a:avLst/>
            <a:gdLst/>
            <a:ahLst/>
            <a:cxnLst/>
            <a:rect l="l" t="t" r="r" b="b"/>
            <a:pathLst>
              <a:path w="2585720" h="976629">
                <a:moveTo>
                  <a:pt x="0" y="976528"/>
                </a:moveTo>
                <a:lnTo>
                  <a:pt x="2585719" y="976528"/>
                </a:lnTo>
                <a:lnTo>
                  <a:pt x="2585719" y="0"/>
                </a:lnTo>
                <a:lnTo>
                  <a:pt x="0" y="0"/>
                </a:lnTo>
                <a:lnTo>
                  <a:pt x="0" y="976528"/>
                </a:lnTo>
                <a:close/>
              </a:path>
            </a:pathLst>
          </a:custGeom>
          <a:ln w="914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68240" y="4248911"/>
            <a:ext cx="1234439" cy="967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26152" y="3041904"/>
            <a:ext cx="979931" cy="10957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48755" y="3087623"/>
            <a:ext cx="2575559" cy="966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44184" y="3083039"/>
            <a:ext cx="2585720" cy="975360"/>
          </a:xfrm>
          <a:custGeom>
            <a:avLst/>
            <a:gdLst/>
            <a:ahLst/>
            <a:cxnLst/>
            <a:rect l="l" t="t" r="r" b="b"/>
            <a:pathLst>
              <a:path w="2585720" h="975360">
                <a:moveTo>
                  <a:pt x="0" y="974991"/>
                </a:moveTo>
                <a:lnTo>
                  <a:pt x="2585719" y="974991"/>
                </a:lnTo>
                <a:lnTo>
                  <a:pt x="2585719" y="0"/>
                </a:lnTo>
                <a:lnTo>
                  <a:pt x="0" y="0"/>
                </a:lnTo>
                <a:lnTo>
                  <a:pt x="0" y="97499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2832" y="3631691"/>
            <a:ext cx="3179064" cy="1193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18260" y="3627170"/>
            <a:ext cx="3188335" cy="1202055"/>
          </a:xfrm>
          <a:custGeom>
            <a:avLst/>
            <a:gdLst/>
            <a:ahLst/>
            <a:cxnLst/>
            <a:rect l="l" t="t" r="r" b="b"/>
            <a:pathLst>
              <a:path w="3188335" h="1202054">
                <a:moveTo>
                  <a:pt x="0" y="1201877"/>
                </a:moveTo>
                <a:lnTo>
                  <a:pt x="3187954" y="1201877"/>
                </a:lnTo>
                <a:lnTo>
                  <a:pt x="3187954" y="0"/>
                </a:lnTo>
                <a:lnTo>
                  <a:pt x="0" y="0"/>
                </a:lnTo>
                <a:lnTo>
                  <a:pt x="0" y="1201877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7179" y="3744404"/>
            <a:ext cx="980440" cy="901700"/>
          </a:xfrm>
          <a:custGeom>
            <a:avLst/>
            <a:gdLst/>
            <a:ahLst/>
            <a:cxnLst/>
            <a:rect l="l" t="t" r="r" b="b"/>
            <a:pathLst>
              <a:path w="980440" h="901700">
                <a:moveTo>
                  <a:pt x="0" y="901636"/>
                </a:moveTo>
                <a:lnTo>
                  <a:pt x="979893" y="901636"/>
                </a:lnTo>
                <a:lnTo>
                  <a:pt x="979893" y="0"/>
                </a:lnTo>
                <a:lnTo>
                  <a:pt x="0" y="0"/>
                </a:lnTo>
                <a:lnTo>
                  <a:pt x="0" y="9016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7179" y="3744404"/>
            <a:ext cx="980440" cy="901700"/>
          </a:xfrm>
          <a:custGeom>
            <a:avLst/>
            <a:gdLst/>
            <a:ahLst/>
            <a:cxnLst/>
            <a:rect l="l" t="t" r="r" b="b"/>
            <a:pathLst>
              <a:path w="980440" h="901700">
                <a:moveTo>
                  <a:pt x="0" y="901636"/>
                </a:moveTo>
                <a:lnTo>
                  <a:pt x="979893" y="901636"/>
                </a:lnTo>
                <a:lnTo>
                  <a:pt x="979893" y="0"/>
                </a:lnTo>
                <a:lnTo>
                  <a:pt x="0" y="0"/>
                </a:lnTo>
                <a:lnTo>
                  <a:pt x="0" y="901636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00015" y="3806952"/>
            <a:ext cx="112395" cy="60960"/>
          </a:xfrm>
          <a:custGeom>
            <a:avLst/>
            <a:gdLst/>
            <a:ahLst/>
            <a:cxnLst/>
            <a:rect l="l" t="t" r="r" b="b"/>
            <a:pathLst>
              <a:path w="112395" h="60960">
                <a:moveTo>
                  <a:pt x="0" y="60833"/>
                </a:moveTo>
                <a:lnTo>
                  <a:pt x="112268" y="0"/>
                </a:lnTo>
              </a:path>
            </a:pathLst>
          </a:custGeom>
          <a:ln w="182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23815" y="3838955"/>
            <a:ext cx="91440" cy="69850"/>
          </a:xfrm>
          <a:custGeom>
            <a:avLst/>
            <a:gdLst/>
            <a:ahLst/>
            <a:cxnLst/>
            <a:rect l="l" t="t" r="r" b="b"/>
            <a:pathLst>
              <a:path w="91439" h="69850">
                <a:moveTo>
                  <a:pt x="61213" y="0"/>
                </a:moveTo>
                <a:lnTo>
                  <a:pt x="0" y="69596"/>
                </a:lnTo>
                <a:lnTo>
                  <a:pt x="91059" y="56134"/>
                </a:lnTo>
                <a:lnTo>
                  <a:pt x="61213" y="0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97552" y="3765803"/>
            <a:ext cx="91440" cy="68580"/>
          </a:xfrm>
          <a:custGeom>
            <a:avLst/>
            <a:gdLst/>
            <a:ahLst/>
            <a:cxnLst/>
            <a:rect l="l" t="t" r="r" b="b"/>
            <a:pathLst>
              <a:path w="91439" h="68579">
                <a:moveTo>
                  <a:pt x="29845" y="68072"/>
                </a:moveTo>
                <a:lnTo>
                  <a:pt x="91059" y="0"/>
                </a:lnTo>
                <a:lnTo>
                  <a:pt x="0" y="13081"/>
                </a:lnTo>
                <a:lnTo>
                  <a:pt x="29845" y="68072"/>
                </a:lnTo>
                <a:close/>
              </a:path>
            </a:pathLst>
          </a:custGeom>
          <a:ln w="182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92396" y="4518659"/>
            <a:ext cx="111125" cy="100330"/>
          </a:xfrm>
          <a:custGeom>
            <a:avLst/>
            <a:gdLst/>
            <a:ahLst/>
            <a:cxnLst/>
            <a:rect l="l" t="t" r="r" b="b"/>
            <a:pathLst>
              <a:path w="111125" h="100329">
                <a:moveTo>
                  <a:pt x="0" y="0"/>
                </a:moveTo>
                <a:lnTo>
                  <a:pt x="111125" y="100075"/>
                </a:lnTo>
              </a:path>
            </a:pathLst>
          </a:custGeom>
          <a:ln w="18288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26864" y="4460747"/>
            <a:ext cx="86995" cy="82550"/>
          </a:xfrm>
          <a:custGeom>
            <a:avLst/>
            <a:gdLst/>
            <a:ahLst/>
            <a:cxnLst/>
            <a:rect l="l" t="t" r="r" b="b"/>
            <a:pathLst>
              <a:path w="86995" h="82550">
                <a:moveTo>
                  <a:pt x="86487" y="34670"/>
                </a:moveTo>
                <a:lnTo>
                  <a:pt x="0" y="0"/>
                </a:lnTo>
                <a:lnTo>
                  <a:pt x="43941" y="82168"/>
                </a:lnTo>
                <a:lnTo>
                  <a:pt x="86487" y="34670"/>
                </a:lnTo>
                <a:close/>
              </a:path>
            </a:pathLst>
          </a:custGeom>
          <a:ln w="18287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83835" y="4596384"/>
            <a:ext cx="85090" cy="80645"/>
          </a:xfrm>
          <a:custGeom>
            <a:avLst/>
            <a:gdLst/>
            <a:ahLst/>
            <a:cxnLst/>
            <a:rect l="l" t="t" r="r" b="b"/>
            <a:pathLst>
              <a:path w="85089" h="80645">
                <a:moveTo>
                  <a:pt x="0" y="46609"/>
                </a:moveTo>
                <a:lnTo>
                  <a:pt x="84962" y="80645"/>
                </a:lnTo>
                <a:lnTo>
                  <a:pt x="41783" y="0"/>
                </a:lnTo>
                <a:lnTo>
                  <a:pt x="0" y="46609"/>
                </a:lnTo>
                <a:close/>
              </a:path>
            </a:pathLst>
          </a:custGeom>
          <a:ln w="18288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292912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1672" y="1118108"/>
            <a:ext cx="76263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22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Optimize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 image to</a:t>
            </a: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04800" algn="l" defTabSz="914400" rtl="0" eaLnBrk="1" fontAlgn="auto" latinLnBrk="0" hangingPunct="1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 image (activations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style image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(Gram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matrices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style)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739" y="6646777"/>
            <a:ext cx="1823720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Adapted from Andrej</a:t>
            </a:r>
            <a:r>
              <a:rPr kumimoji="0" sz="10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93084" y="2977642"/>
            <a:ext cx="1129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400" b="0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62553" y="4933569"/>
            <a:ext cx="9124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8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7517" y="5674563"/>
            <a:ext cx="360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own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easily on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deepart.io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3652" y="1546860"/>
            <a:ext cx="2177796" cy="2177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91739" y="1546860"/>
            <a:ext cx="1882139" cy="2177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7427" y="3802379"/>
            <a:ext cx="1840992" cy="1840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89860" y="3802379"/>
            <a:ext cx="1840991" cy="1840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7344" y="3802379"/>
            <a:ext cx="1840992" cy="1840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83680" y="3802379"/>
            <a:ext cx="1840992" cy="1840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24171" y="1546860"/>
            <a:ext cx="2177796" cy="21777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52259" y="1546860"/>
            <a:ext cx="2177796" cy="21777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481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B0AF-3618-4D69-9570-CE85353A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EF59E-84B9-4617-9D21-934DC769F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86687"/>
          </a:xfrm>
        </p:spPr>
        <p:txBody>
          <a:bodyPr>
            <a:normAutofit/>
          </a:bodyPr>
          <a:lstStyle/>
          <a:p>
            <a:r>
              <a:rPr lang="en-US" dirty="0"/>
              <a:t>Build network architecture</a:t>
            </a:r>
          </a:p>
          <a:p>
            <a:pPr marL="0" indent="0">
              <a:buNone/>
            </a:pPr>
            <a:r>
              <a:rPr lang="en-US" dirty="0"/>
              <a:t>   and define loss function</a:t>
            </a:r>
          </a:p>
          <a:p>
            <a:r>
              <a:rPr lang="en-US" dirty="0"/>
              <a:t>Pick hyperparameters – learning rate, batch size</a:t>
            </a:r>
          </a:p>
          <a:p>
            <a:r>
              <a:rPr lang="en-US" dirty="0"/>
              <a:t>Initialize weights + bias in each layer randomly</a:t>
            </a:r>
          </a:p>
          <a:p>
            <a:endParaRPr lang="en-US" dirty="0"/>
          </a:p>
          <a:p>
            <a:r>
              <a:rPr lang="en-US" dirty="0"/>
              <a:t>While loss still decreasing</a:t>
            </a:r>
          </a:p>
          <a:p>
            <a:pPr lvl="1"/>
            <a:r>
              <a:rPr lang="en-US" dirty="0"/>
              <a:t>Shuffle training data</a:t>
            </a:r>
          </a:p>
          <a:p>
            <a:pPr lvl="1"/>
            <a:r>
              <a:rPr lang="en-US" dirty="0"/>
              <a:t>For each data point </a:t>
            </a:r>
            <a:r>
              <a:rPr lang="en-US" i="1" dirty="0" err="1"/>
              <a:t>i</a:t>
            </a:r>
            <a:r>
              <a:rPr lang="en-US" i="1" dirty="0"/>
              <a:t>=1…n  (maybe as mini-batch)</a:t>
            </a:r>
          </a:p>
          <a:p>
            <a:pPr lvl="2"/>
            <a:r>
              <a:rPr lang="en-US" i="1" dirty="0"/>
              <a:t>Gradient descent</a:t>
            </a:r>
            <a:endParaRPr lang="en-US" dirty="0"/>
          </a:p>
          <a:p>
            <a:pPr lvl="1"/>
            <a:r>
              <a:rPr lang="en-US" dirty="0"/>
              <a:t>Check validation set loss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BAE3EF8-49D9-45F8-961D-DA4AA6534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61" y="1579177"/>
            <a:ext cx="3279586" cy="1230932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6030DED9-8DF0-48F7-AD58-42202D67807E}"/>
              </a:ext>
            </a:extLst>
          </p:cNvPr>
          <p:cNvSpPr/>
          <p:nvPr/>
        </p:nvSpPr>
        <p:spPr>
          <a:xfrm>
            <a:off x="7613805" y="5209788"/>
            <a:ext cx="368300" cy="8556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71DB8-CE67-4589-9028-8CCFCC643213}"/>
              </a:ext>
            </a:extLst>
          </p:cNvPr>
          <p:cNvSpPr txBox="1"/>
          <p:nvPr/>
        </p:nvSpPr>
        <p:spPr>
          <a:xfrm>
            <a:off x="7823200" y="5090467"/>
            <a:ext cx="138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“Epoch“</a:t>
            </a:r>
          </a:p>
        </p:txBody>
      </p:sp>
    </p:spTree>
    <p:extLst>
      <p:ext uri="{BB962C8B-B14F-4D97-AF65-F5344CB8AC3E}">
        <p14:creationId xmlns:p14="http://schemas.microsoft.com/office/powerpoint/2010/main" val="23424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74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Stochastic Gradient Descent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93" y="1137030"/>
            <a:ext cx="3299057" cy="2590169"/>
          </a:xfrm>
        </p:spPr>
      </p:pic>
      <p:sp>
        <p:nvSpPr>
          <p:cNvPr id="12" name="TextBox 11"/>
          <p:cNvSpPr txBox="1"/>
          <p:nvPr/>
        </p:nvSpPr>
        <p:spPr>
          <a:xfrm>
            <a:off x="628650" y="1137030"/>
            <a:ext cx="4512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Try to speed up processing with random training subsets</a:t>
            </a:r>
          </a:p>
          <a:p>
            <a:endParaRPr lang="en-US" sz="2400" dirty="0"/>
          </a:p>
          <a:p>
            <a:r>
              <a:rPr lang="en-US" sz="2400" dirty="0"/>
              <a:t>Loss will not always decrease (locally) as training data point is random, but converges over time.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14494" y="6488668"/>
            <a:ext cx="135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Wikipedia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2D7595-363F-4955-BB11-B8B320C1F28B}"/>
              </a:ext>
            </a:extLst>
          </p:cNvPr>
          <p:cNvGrpSpPr/>
          <p:nvPr/>
        </p:nvGrpSpPr>
        <p:grpSpPr>
          <a:xfrm>
            <a:off x="5921780" y="4128775"/>
            <a:ext cx="2408180" cy="2582209"/>
            <a:chOff x="2542961" y="1825625"/>
            <a:chExt cx="4058078" cy="4351338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47D17228-356E-4D53-B6ED-92DD11E83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961" y="1825625"/>
              <a:ext cx="4058078" cy="4351338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C1E4A7-99B6-40FB-B3C4-C742DAEB1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00" y="4984750"/>
              <a:ext cx="47625" cy="2730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4E5D9AD-0164-4EE2-A9F5-F73CD3F834A1}"/>
                </a:ext>
              </a:extLst>
            </p:cNvPr>
            <p:cNvCxnSpPr>
              <a:cxnSpLocks/>
            </p:cNvCxnSpPr>
            <p:nvPr/>
          </p:nvCxnSpPr>
          <p:spPr>
            <a:xfrm>
              <a:off x="3232150" y="4984750"/>
              <a:ext cx="540704" cy="2730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145E85-40E6-46D7-8760-A291707F3F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9742" y="4592140"/>
              <a:ext cx="296970" cy="6028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ABEACDA-EBDF-42F2-83FC-8775593AFB04}"/>
                </a:ext>
              </a:extLst>
            </p:cNvPr>
            <p:cNvCxnSpPr>
              <a:cxnSpLocks/>
            </p:cNvCxnSpPr>
            <p:nvPr/>
          </p:nvCxnSpPr>
          <p:spPr>
            <a:xfrm>
              <a:off x="3473926" y="4608214"/>
              <a:ext cx="592031" cy="2345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069C8A5-E109-4662-873B-1A59170E8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8610" y="4281388"/>
              <a:ext cx="367347" cy="5116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1F9E069-E98B-4383-B886-6A880114D11F}"/>
                </a:ext>
              </a:extLst>
            </p:cNvPr>
            <p:cNvCxnSpPr>
              <a:cxnSpLocks/>
            </p:cNvCxnSpPr>
            <p:nvPr/>
          </p:nvCxnSpPr>
          <p:spPr>
            <a:xfrm>
              <a:off x="3698610" y="4281388"/>
              <a:ext cx="592031" cy="2558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83040D-8579-4009-9854-F58128D03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4120" y="4071765"/>
              <a:ext cx="316521" cy="3944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8AD671B-F225-40AB-B6E9-7AE4BEA91872}"/>
              </a:ext>
            </a:extLst>
          </p:cNvPr>
          <p:cNvSpPr txBox="1">
            <a:spLocks/>
          </p:cNvSpPr>
          <p:nvPr/>
        </p:nvSpPr>
        <p:spPr>
          <a:xfrm>
            <a:off x="628650" y="3860773"/>
            <a:ext cx="7886700" cy="778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71E123-6B7F-4689-8D7A-ABB0ABE4CCF7}"/>
                  </a:ext>
                </a:extLst>
              </p:cNvPr>
              <p:cNvSpPr/>
              <p:nvPr/>
            </p:nvSpPr>
            <p:spPr>
              <a:xfrm>
                <a:off x="886979" y="5425796"/>
                <a:ext cx="4344567" cy="822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71E123-6B7F-4689-8D7A-ABB0ABE4C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79" y="5425796"/>
                <a:ext cx="4344567" cy="822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702EC2D-FB14-459E-9CF1-F943A855DD1C}"/>
              </a:ext>
            </a:extLst>
          </p:cNvPr>
          <p:cNvSpPr txBox="1"/>
          <p:nvPr/>
        </p:nvSpPr>
        <p:spPr>
          <a:xfrm>
            <a:off x="628650" y="4675792"/>
            <a:ext cx="4969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Gradient descent step size is weighted combination over time to dampen ping pong.</a:t>
            </a:r>
          </a:p>
        </p:txBody>
      </p:sp>
    </p:spTree>
    <p:extLst>
      <p:ext uri="{BB962C8B-B14F-4D97-AF65-F5344CB8AC3E}">
        <p14:creationId xmlns:p14="http://schemas.microsoft.com/office/powerpoint/2010/main" val="119310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04EF-F341-47DD-AA4D-2759588D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6668-B0B9-4B78-B67D-D57B452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Penalize weights for simpler solution</a:t>
            </a:r>
          </a:p>
          <a:p>
            <a:pPr lvl="1"/>
            <a:r>
              <a:rPr lang="en-US" dirty="0"/>
              <a:t>Occam’s razor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Dropout half of neurons for</a:t>
            </a:r>
            <a:br>
              <a:rPr lang="en-US" dirty="0"/>
            </a:br>
            <a:r>
              <a:rPr lang="en-US" dirty="0"/>
              <a:t>each minibatch</a:t>
            </a:r>
          </a:p>
          <a:p>
            <a:pPr lvl="1"/>
            <a:r>
              <a:rPr lang="en-US" dirty="0"/>
              <a:t>Forces robustness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117758-379C-43DD-87B7-29F5B154A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327" y="3389971"/>
            <a:ext cx="2861023" cy="31211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B5BAB7-9077-4670-8679-A44E3114B2D0}"/>
              </a:ext>
            </a:extLst>
          </p:cNvPr>
          <p:cNvGrpSpPr/>
          <p:nvPr/>
        </p:nvGrpSpPr>
        <p:grpSpPr>
          <a:xfrm>
            <a:off x="1869945" y="2665560"/>
            <a:ext cx="2837559" cy="949861"/>
            <a:chOff x="1869945" y="2665560"/>
            <a:chExt cx="2837559" cy="9498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9F8D6C-1D5B-49F2-B648-4AA1E07FD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9945" y="2665560"/>
              <a:ext cx="2837559" cy="9498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64255C-6BCC-4072-9E54-B42009616928}"/>
                    </a:ext>
                  </a:extLst>
                </p:cNvPr>
                <p:cNvSpPr txBox="1"/>
                <p:nvPr/>
              </p:nvSpPr>
              <p:spPr>
                <a:xfrm>
                  <a:off x="3240927" y="2757813"/>
                  <a:ext cx="495300" cy="63094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sz="1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3200" dirty="0">
                    <a:ea typeface="Cambria Math" panose="02040503050406030204" pitchFamily="18" charset="0"/>
                  </a:endParaRPr>
                </a:p>
                <a:p>
                  <a:endParaRPr lang="en-US" sz="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64255C-6BCC-4072-9E54-B42009616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927" y="2757813"/>
                  <a:ext cx="495300" cy="6309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711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James…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829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…I thought we were going to treat machine learning like a black box? I like black boxes.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Deep learning is: </a:t>
            </a:r>
            <a:br>
              <a:rPr lang="en-US" dirty="0"/>
            </a:br>
            <a:r>
              <a:rPr lang="en-US" dirty="0"/>
              <a:t>- a black box </a:t>
            </a:r>
            <a:br>
              <a:rPr lang="en-US" dirty="0"/>
            </a:br>
            <a:r>
              <a:rPr lang="en-US" dirty="0"/>
              <a:t>- </a:t>
            </a:r>
            <a:r>
              <a:rPr lang="en-US" i="1" dirty="0"/>
              <a:t>also a black art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Grad student </a:t>
            </a:r>
            <a:br>
              <a:rPr lang="en-US" dirty="0"/>
            </a:br>
            <a:r>
              <a:rPr lang="en-US" dirty="0"/>
              <a:t>  gradient descent : (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78" y="3447478"/>
            <a:ext cx="4222044" cy="272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63644" y="6479822"/>
            <a:ext cx="228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http://www.isrtv.com/</a:t>
            </a:r>
          </a:p>
        </p:txBody>
      </p:sp>
    </p:spTree>
    <p:extLst>
      <p:ext uri="{BB962C8B-B14F-4D97-AF65-F5344CB8AC3E}">
        <p14:creationId xmlns:p14="http://schemas.microsoft.com/office/powerpoint/2010/main" val="231184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2070</Words>
  <Application>Microsoft Macintosh PowerPoint</Application>
  <PresentationFormat>On-screen Show (4:3)</PresentationFormat>
  <Paragraphs>291</Paragraphs>
  <Slides>56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Tahoma</vt:lpstr>
      <vt:lpstr>Times New Roman</vt:lpstr>
      <vt:lpstr>Verdana</vt:lpstr>
      <vt:lpstr>Wingdings</vt:lpstr>
      <vt:lpstr>Office Theme</vt:lpstr>
      <vt:lpstr>1_Office Theme</vt:lpstr>
      <vt:lpstr>Understanding What CNNs Learn</vt:lpstr>
      <vt:lpstr>PowerPoint Presentation</vt:lpstr>
      <vt:lpstr>Simultaneous contrast</vt:lpstr>
      <vt:lpstr>PowerPoint Presentation</vt:lpstr>
      <vt:lpstr>PowerPoint Presentation</vt:lpstr>
      <vt:lpstr>Training Neural Networks</vt:lpstr>
      <vt:lpstr>Stochastic Gradient Descent</vt:lpstr>
      <vt:lpstr>Regularization</vt:lpstr>
      <vt:lpstr>But James…</vt:lpstr>
      <vt:lpstr>When something is not working…</vt:lpstr>
      <vt:lpstr>The Nuts and Bolts of Building Applications using Deep Learning</vt:lpstr>
      <vt:lpstr>Bias/variance trade-off</vt:lpstr>
      <vt:lpstr>PowerPoint Presentation</vt:lpstr>
      <vt:lpstr>Go collect a dataset</vt:lpstr>
      <vt:lpstr>Properties</vt:lpstr>
      <vt:lpstr>PowerPoint Presentation</vt:lpstr>
      <vt:lpstr>PowerPoint Presentation</vt:lpstr>
      <vt:lpstr>PowerPoint Presentation</vt:lpstr>
      <vt:lpstr>Object Detectors Emerge in Deep Scene CNNs</vt:lpstr>
      <vt:lpstr>How Objects are Represented in CNN?</vt:lpstr>
      <vt:lpstr>Estimating the Receptive Fields</vt:lpstr>
      <vt:lpstr>PowerPoint Presentation</vt:lpstr>
      <vt:lpstr>Annotating the Semantics of Units</vt:lpstr>
      <vt:lpstr>Annotating the Semantics of Units</vt:lpstr>
      <vt:lpstr>Annotating the Semantics of Units</vt:lpstr>
      <vt:lpstr>Annotating the Semantics of Units</vt:lpstr>
      <vt:lpstr>Annotating the Semantics of Units</vt:lpstr>
      <vt:lpstr>ImageNet vs. PlacesNet</vt:lpstr>
      <vt:lpstr>PowerPoint Presentation</vt:lpstr>
      <vt:lpstr>PowerPoint Presentation</vt:lpstr>
      <vt:lpstr>Interesting CNN properties …or other ways to measure reception</vt:lpstr>
      <vt:lpstr>Occlusion experiments</vt:lpstr>
      <vt:lpstr>Occlusion experiments</vt:lpstr>
      <vt:lpstr>What input to a neuron maximizes a class score?</vt:lpstr>
      <vt:lpstr>What image maximizes a class score?</vt:lpstr>
      <vt:lpstr>What image maximizes a class score?</vt:lpstr>
      <vt:lpstr>Wow!</vt:lpstr>
      <vt:lpstr>PowerPoint Presentation</vt:lpstr>
      <vt:lpstr>Breaking CNNs</vt:lpstr>
      <vt:lpstr>Fooling a linear classifier</vt:lpstr>
      <vt:lpstr>PowerPoint Presentation</vt:lpstr>
      <vt:lpstr>PowerPoint Presentation</vt:lpstr>
      <vt:lpstr>PowerPoint Presentation</vt:lpstr>
      <vt:lpstr>Reconstructing images</vt:lpstr>
      <vt:lpstr>Reconstructing images</vt:lpstr>
      <vt:lpstr>Reconstructing images</vt:lpstr>
      <vt:lpstr>Reconstructing images</vt:lpstr>
      <vt:lpstr>DeepDream</vt:lpstr>
      <vt:lpstr>DeepDream</vt:lpstr>
      <vt:lpstr>DeepDream</vt:lpstr>
      <vt:lpstr>Style transfer</vt:lpstr>
      <vt:lpstr>Neural Style</vt:lpstr>
      <vt:lpstr>Neural Style</vt:lpstr>
      <vt:lpstr>Neural Style</vt:lpstr>
      <vt:lpstr>Neural Style</vt:lpstr>
      <vt:lpstr>Neural Style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Tompkin</dc:creator>
  <cp:lastModifiedBy>Su, Hao</cp:lastModifiedBy>
  <cp:revision>32</cp:revision>
  <dcterms:created xsi:type="dcterms:W3CDTF">2017-04-20T21:30:48Z</dcterms:created>
  <dcterms:modified xsi:type="dcterms:W3CDTF">2018-11-27T06:43:05Z</dcterms:modified>
</cp:coreProperties>
</file>